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04" r:id="rId2"/>
    <p:sldId id="332" r:id="rId3"/>
    <p:sldId id="305" r:id="rId4"/>
    <p:sldId id="326" r:id="rId5"/>
    <p:sldId id="306" r:id="rId6"/>
    <p:sldId id="307" r:id="rId7"/>
    <p:sldId id="308" r:id="rId8"/>
    <p:sldId id="317" r:id="rId9"/>
    <p:sldId id="320" r:id="rId10"/>
    <p:sldId id="331" r:id="rId11"/>
    <p:sldId id="310" r:id="rId12"/>
    <p:sldId id="316" r:id="rId13"/>
    <p:sldId id="329" r:id="rId14"/>
    <p:sldId id="311" r:id="rId15"/>
    <p:sldId id="327" r:id="rId16"/>
    <p:sldId id="328" r:id="rId17"/>
    <p:sldId id="312" r:id="rId18"/>
    <p:sldId id="313" r:id="rId19"/>
    <p:sldId id="314" r:id="rId20"/>
    <p:sldId id="33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mith" initials="P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4B56"/>
    <a:srgbClr val="F63E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autoAdjust="0"/>
  </p:normalViewPr>
  <p:slideViewPr>
    <p:cSldViewPr snapToGrid="0">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B5EDD9-6C05-4726-9878-63134A5D8DBF}" type="datetimeFigureOut">
              <a:rPr lang="en-GB" smtClean="0"/>
              <a:pPr/>
              <a:t>04/07/2012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CAC43B-DE4E-488C-89A2-E44FEF12DF8A}" type="slidenum">
              <a:rPr lang="en-GB" smtClean="0"/>
              <a:pPr/>
              <a:t>‹#›</a:t>
            </a:fld>
            <a:endParaRPr lang="en-GB"/>
          </a:p>
        </p:txBody>
      </p:sp>
    </p:spTree>
    <p:extLst>
      <p:ext uri="{BB962C8B-B14F-4D97-AF65-F5344CB8AC3E}">
        <p14:creationId xmlns:p14="http://schemas.microsoft.com/office/powerpoint/2010/main" xmlns="" val="3414033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60D81-D09C-4141-9EF9-5CE7861A1742}" type="datetimeFigureOut">
              <a:rPr lang="en-US" smtClean="0"/>
              <a:pPr/>
              <a:t>7/4/2012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C50FA-05E4-41B8-B60C-952291ACD9B0}" type="slidenum">
              <a:rPr lang="en-GB" smtClean="0"/>
              <a:pPr/>
              <a:t>‹#›</a:t>
            </a:fld>
            <a:endParaRPr lang="en-GB"/>
          </a:p>
        </p:txBody>
      </p:sp>
    </p:spTree>
    <p:extLst>
      <p:ext uri="{BB962C8B-B14F-4D97-AF65-F5344CB8AC3E}">
        <p14:creationId xmlns:p14="http://schemas.microsoft.com/office/powerpoint/2010/main" xmlns="" val="376459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EC5955E3-A124-46A7-984B-ED0E7D59F132}" type="slidenum">
              <a:rPr lang="en-GB" smtClean="0">
                <a:latin typeface="Arial" pitchFamily="34" charset="0"/>
              </a:rPr>
              <a:pPr/>
              <a:t>1</a:t>
            </a:fld>
            <a:endParaRPr lang="en-GB" smtClean="0">
              <a:latin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AU"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10</a:t>
            </a:fld>
            <a:endParaRPr lang="en-GB"/>
          </a:p>
        </p:txBody>
      </p:sp>
    </p:spTree>
    <p:extLst>
      <p:ext uri="{BB962C8B-B14F-4D97-AF65-F5344CB8AC3E}">
        <p14:creationId xmlns:p14="http://schemas.microsoft.com/office/powerpoint/2010/main" xmlns="" val="208218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20484" name="Slide Number Placeholder 3"/>
          <p:cNvSpPr>
            <a:spLocks noGrp="1"/>
          </p:cNvSpPr>
          <p:nvPr>
            <p:ph type="sldNum" sz="quarter" idx="5"/>
          </p:nvPr>
        </p:nvSpPr>
        <p:spPr>
          <a:noFill/>
        </p:spPr>
        <p:txBody>
          <a:bodyPr/>
          <a:lstStyle/>
          <a:p>
            <a:fld id="{E004DA13-7A9A-4847-8B59-C7398263A076}" type="slidenum">
              <a:rPr lang="en-GB" smtClean="0">
                <a:latin typeface="Arial" pitchFamily="34" charset="0"/>
                <a:cs typeface="Arial" pitchFamily="34" charset="0"/>
              </a:rPr>
              <a:pPr/>
              <a:t>11</a:t>
            </a:fld>
            <a:endParaRPr lang="en-GB"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126AE8C-DFB0-427E-A971-EF9EB4CF060A}" type="slidenum">
              <a:rPr lang="en-GB" smtClean="0">
                <a:latin typeface="Arial" pitchFamily="34" charset="0"/>
                <a:cs typeface="Arial" pitchFamily="34" charset="0"/>
              </a:rPr>
              <a:pPr/>
              <a:t>12</a:t>
            </a:fld>
            <a:endParaRPr lang="en-GB" smtClean="0">
              <a:latin typeface="Arial" pitchFamily="34" charset="0"/>
              <a:cs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126AE8C-DFB0-427E-A971-EF9EB4CF060A}" type="slidenum">
              <a:rPr lang="en-GB" smtClean="0">
                <a:latin typeface="Arial" pitchFamily="34" charset="0"/>
                <a:cs typeface="Arial" pitchFamily="34" charset="0"/>
              </a:rPr>
              <a:pPr/>
              <a:t>13</a:t>
            </a:fld>
            <a:endParaRPr lang="en-GB" smtClean="0">
              <a:latin typeface="Arial" pitchFamily="34" charset="0"/>
              <a:cs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126AE8C-DFB0-427E-A971-EF9EB4CF060A}" type="slidenum">
              <a:rPr lang="en-GB" smtClean="0">
                <a:latin typeface="Arial" pitchFamily="34" charset="0"/>
                <a:cs typeface="Arial" pitchFamily="34" charset="0"/>
              </a:rPr>
              <a:pPr/>
              <a:t>14</a:t>
            </a:fld>
            <a:endParaRPr lang="en-GB" smtClean="0">
              <a:latin typeface="Arial" pitchFamily="34" charset="0"/>
              <a:cs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126AE8C-DFB0-427E-A971-EF9EB4CF060A}" type="slidenum">
              <a:rPr lang="en-GB" smtClean="0">
                <a:latin typeface="Arial" pitchFamily="34" charset="0"/>
                <a:cs typeface="Arial" pitchFamily="34" charset="0"/>
              </a:rPr>
              <a:pPr/>
              <a:t>15</a:t>
            </a:fld>
            <a:endParaRPr lang="en-GB" smtClean="0">
              <a:latin typeface="Arial" pitchFamily="34" charset="0"/>
              <a:cs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126AE8C-DFB0-427E-A971-EF9EB4CF060A}" type="slidenum">
              <a:rPr lang="en-GB" smtClean="0">
                <a:latin typeface="Arial" pitchFamily="34" charset="0"/>
                <a:cs typeface="Arial" pitchFamily="34" charset="0"/>
              </a:rPr>
              <a:pPr/>
              <a:t>16</a:t>
            </a:fld>
            <a:endParaRPr lang="en-GB" smtClean="0">
              <a:latin typeface="Arial" pitchFamily="34" charset="0"/>
              <a:cs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416DFA9-81B4-4DDC-8322-0FF79D1C1D40}" type="slidenum">
              <a:rPr lang="en-GB" smtClean="0">
                <a:latin typeface="Arial" pitchFamily="34" charset="0"/>
                <a:cs typeface="Arial" pitchFamily="34" charset="0"/>
              </a:rPr>
              <a:pPr/>
              <a:t>17</a:t>
            </a:fld>
            <a:endParaRPr lang="en-GB" smtClean="0">
              <a:latin typeface="Arial" pitchFamily="34" charset="0"/>
              <a:cs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5A3C18B-BE70-4854-BA76-47B54C0F56EC}" type="slidenum">
              <a:rPr lang="en-GB" smtClean="0">
                <a:latin typeface="Arial" pitchFamily="34" charset="0"/>
                <a:cs typeface="Arial" pitchFamily="34" charset="0"/>
              </a:rPr>
              <a:pPr/>
              <a:t>18</a:t>
            </a:fld>
            <a:endParaRPr lang="en-GB" smtClean="0">
              <a:latin typeface="Arial" pitchFamily="34" charset="0"/>
              <a:cs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AU"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689112-B924-4A29-8D9D-D9726BA3853B}" type="slidenum">
              <a:rPr lang="en-GB" smtClean="0">
                <a:latin typeface="Arial" pitchFamily="34" charset="0"/>
                <a:cs typeface="Arial" pitchFamily="34" charset="0"/>
              </a:rPr>
              <a:pPr/>
              <a:t>19</a:t>
            </a:fld>
            <a:endParaRPr lang="en-GB" smtClean="0">
              <a:latin typeface="Arial" pitchFamily="34" charset="0"/>
              <a:cs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AU"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49B7CDF-C191-4C0F-B404-03F174735D93}" type="slidenum">
              <a:rPr lang="en-GB" smtClean="0">
                <a:latin typeface="Arial" pitchFamily="34" charset="0"/>
              </a:rPr>
              <a:pPr/>
              <a:t>2</a:t>
            </a:fld>
            <a:endParaRPr lang="en-GB" dirty="0"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20</a:t>
            </a:fld>
            <a:endParaRPr lang="en-GB"/>
          </a:p>
        </p:txBody>
      </p:sp>
    </p:spTree>
    <p:extLst>
      <p:ext uri="{BB962C8B-B14F-4D97-AF65-F5344CB8AC3E}">
        <p14:creationId xmlns:p14="http://schemas.microsoft.com/office/powerpoint/2010/main" xmlns="" val="20245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13D2E37-7632-4148-A786-180DAFC72656}" type="slidenum">
              <a:rPr lang="en-GB" smtClean="0">
                <a:latin typeface="Arial" pitchFamily="34" charset="0"/>
              </a:rPr>
              <a:pPr/>
              <a:t>3</a:t>
            </a:fld>
            <a:endParaRPr lang="en-GB" dirty="0"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AU"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4</a:t>
            </a:fld>
            <a:endParaRPr lang="en-GB"/>
          </a:p>
        </p:txBody>
      </p:sp>
    </p:spTree>
    <p:extLst>
      <p:ext uri="{BB962C8B-B14F-4D97-AF65-F5344CB8AC3E}">
        <p14:creationId xmlns:p14="http://schemas.microsoft.com/office/powerpoint/2010/main" xmlns="" val="337723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89FBE7D-66E7-4AA9-AA13-5C9898F1BE4A}" type="slidenum">
              <a:rPr lang="en-GB" smtClean="0">
                <a:latin typeface="Arial" pitchFamily="34" charset="0"/>
              </a:rPr>
              <a:pPr/>
              <a:t>5</a:t>
            </a:fld>
            <a:endParaRPr lang="en-GB"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AU"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EFDB7CD-6446-4BE0-B984-BC22B653640A}" type="slidenum">
              <a:rPr lang="en-GB" smtClean="0">
                <a:latin typeface="Arial" pitchFamily="34" charset="0"/>
                <a:cs typeface="Arial" pitchFamily="34" charset="0"/>
              </a:rPr>
              <a:pPr/>
              <a:t>6</a:t>
            </a:fld>
            <a:endParaRPr lang="en-GB" smtClean="0">
              <a:latin typeface="Arial" pitchFamily="34" charset="0"/>
              <a:cs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AU"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C8B03BB-55D3-4998-8784-E74AAAF3305B}" type="slidenum">
              <a:rPr lang="en-GB" smtClean="0">
                <a:latin typeface="Arial" pitchFamily="34" charset="0"/>
                <a:cs typeface="Arial" pitchFamily="34" charset="0"/>
              </a:rPr>
              <a:pPr/>
              <a:t>7</a:t>
            </a:fld>
            <a:endParaRPr lang="en-GB" smtClean="0">
              <a:latin typeface="Arial" pitchFamily="34" charset="0"/>
              <a:cs typeface="Arial"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AU"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8</a:t>
            </a:fld>
            <a:endParaRPr lang="en-GB"/>
          </a:p>
        </p:txBody>
      </p:sp>
    </p:spTree>
    <p:extLst>
      <p:ext uri="{BB962C8B-B14F-4D97-AF65-F5344CB8AC3E}">
        <p14:creationId xmlns:p14="http://schemas.microsoft.com/office/powerpoint/2010/main" xmlns="" val="128971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C9C50FA-05E4-41B8-B60C-952291ACD9B0}" type="slidenum">
              <a:rPr lang="en-GB" smtClean="0"/>
              <a:pPr/>
              <a:t>9</a:t>
            </a:fld>
            <a:endParaRPr lang="en-GB"/>
          </a:p>
        </p:txBody>
      </p:sp>
    </p:spTree>
    <p:extLst>
      <p:ext uri="{BB962C8B-B14F-4D97-AF65-F5344CB8AC3E}">
        <p14:creationId xmlns:p14="http://schemas.microsoft.com/office/powerpoint/2010/main" xmlns="" val="575902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50" descr="background"/>
          <p:cNvPicPr>
            <a:picLocks noChangeAspect="1" noChangeArrowheads="1"/>
          </p:cNvPicPr>
          <p:nvPr userDrawn="1"/>
        </p:nvPicPr>
        <p:blipFill>
          <a:blip r:embed="rId2" cstate="screen"/>
          <a:srcRect t="8333" b="41667"/>
          <a:stretch>
            <a:fillRect/>
          </a:stretch>
        </p:blipFill>
        <p:spPr bwMode="auto">
          <a:xfrm>
            <a:off x="0" y="1143000"/>
            <a:ext cx="9144000" cy="2286000"/>
          </a:xfrm>
          <a:prstGeom prst="rect">
            <a:avLst/>
          </a:prstGeom>
          <a:noFill/>
        </p:spPr>
      </p:pic>
      <p:pic>
        <p:nvPicPr>
          <p:cNvPr id="11" name="Picture 32" descr="4RFLogoCMYKColour"/>
          <p:cNvPicPr>
            <a:picLocks noChangeAspect="1" noChangeArrowheads="1"/>
          </p:cNvPicPr>
          <p:nvPr userDrawn="1"/>
        </p:nvPicPr>
        <p:blipFill>
          <a:blip r:embed="rId3" cstate="screen"/>
          <a:srcRect/>
          <a:stretch>
            <a:fillRect/>
          </a:stretch>
        </p:blipFill>
        <p:spPr bwMode="auto">
          <a:xfrm>
            <a:off x="152400" y="1828800"/>
            <a:ext cx="1676400" cy="450850"/>
          </a:xfrm>
          <a:prstGeom prst="rect">
            <a:avLst/>
          </a:prstGeom>
          <a:noFill/>
        </p:spPr>
      </p:pic>
      <p:sp>
        <p:nvSpPr>
          <p:cNvPr id="2" name="Title 1"/>
          <p:cNvSpPr>
            <a:spLocks noGrp="1"/>
          </p:cNvSpPr>
          <p:nvPr>
            <p:ph type="ctrTitle"/>
          </p:nvPr>
        </p:nvSpPr>
        <p:spPr>
          <a:xfrm>
            <a:off x="763200" y="2145600"/>
            <a:ext cx="5335200" cy="381600"/>
          </a:xfrm>
        </p:spPr>
        <p:txBody>
          <a:bodyPr>
            <a:noAutofit/>
          </a:bodyPr>
          <a:lstStyle>
            <a:lvl1pPr algn="l">
              <a:defRPr sz="240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763200" y="2516400"/>
            <a:ext cx="5335200" cy="687600"/>
          </a:xfrm>
        </p:spPr>
        <p:txBody>
          <a:bodyPr>
            <a:normAutofit/>
          </a:bodyPr>
          <a:lstStyle>
            <a:lvl1pPr marL="0" indent="0" algn="l">
              <a:buFont typeface="Arial" pitchFamily="34" charset="0"/>
              <a:buNone/>
              <a:defRPr sz="1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Line 39"/>
          <p:cNvSpPr>
            <a:spLocks noChangeShapeType="1"/>
          </p:cNvSpPr>
          <p:nvPr userDrawn="1"/>
        </p:nvSpPr>
        <p:spPr bwMode="white">
          <a:xfrm flipV="1">
            <a:off x="6438900" y="952500"/>
            <a:ext cx="0" cy="2667000"/>
          </a:xfrm>
          <a:prstGeom prst="line">
            <a:avLst/>
          </a:prstGeom>
          <a:noFill/>
          <a:ln w="76200">
            <a:solidFill>
              <a:schemeClr val="bg1"/>
            </a:solidFill>
            <a:round/>
            <a:headEnd/>
            <a:tailEnd/>
          </a:ln>
        </p:spPr>
        <p:txBody>
          <a:bodyPr wrap="none" anchor="ctr"/>
          <a:lstStyle/>
          <a:p>
            <a:endParaRPr lang="en-GB"/>
          </a:p>
        </p:txBody>
      </p:sp>
      <p:sp>
        <p:nvSpPr>
          <p:cNvPr id="13" name="Line 40"/>
          <p:cNvSpPr>
            <a:spLocks noChangeShapeType="1"/>
          </p:cNvSpPr>
          <p:nvPr userDrawn="1"/>
        </p:nvSpPr>
        <p:spPr bwMode="white">
          <a:xfrm flipV="1">
            <a:off x="8801100" y="952500"/>
            <a:ext cx="0" cy="2667000"/>
          </a:xfrm>
          <a:prstGeom prst="line">
            <a:avLst/>
          </a:prstGeom>
          <a:noFill/>
          <a:ln w="76200">
            <a:solidFill>
              <a:schemeClr val="bg1"/>
            </a:solidFill>
            <a:round/>
            <a:headEnd/>
            <a:tailEnd/>
          </a:ln>
        </p:spPr>
        <p:txBody>
          <a:bodyPr wrap="none" anchor="ctr"/>
          <a:lstStyle/>
          <a:p>
            <a:endParaRPr lang="en-GB"/>
          </a:p>
        </p:txBody>
      </p:sp>
      <p:pic>
        <p:nvPicPr>
          <p:cNvPr id="14" name="Picture 38" descr="4RFLogoCMYKColour1"/>
          <p:cNvPicPr>
            <a:picLocks noChangeAspect="1" noChangeArrowheads="1"/>
          </p:cNvPicPr>
          <p:nvPr userDrawn="1"/>
        </p:nvPicPr>
        <p:blipFill>
          <a:blip r:embed="rId4" cstate="screen"/>
          <a:srcRect/>
          <a:stretch>
            <a:fillRect/>
          </a:stretch>
        </p:blipFill>
        <p:spPr bwMode="auto">
          <a:xfrm>
            <a:off x="6527800" y="5240338"/>
            <a:ext cx="1854200" cy="500062"/>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13"/>
          </p:nvPr>
        </p:nvSpPr>
        <p:spPr>
          <a:xfrm>
            <a:off x="381600" y="1144801"/>
            <a:ext cx="8048052" cy="4927405"/>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graph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3"/>
          </p:nvPr>
        </p:nvSpPr>
        <p:spPr>
          <a:xfrm>
            <a:off x="5000400" y="1143001"/>
            <a:ext cx="3428997" cy="2643190"/>
          </a:xfrm>
        </p:spPr>
        <p:txBody>
          <a:bodyPr/>
          <a:lstStyle/>
          <a:p>
            <a:endParaRPr lang="en-GB"/>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eft rabl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1" name="Text Placeholder 10"/>
          <p:cNvSpPr>
            <a:spLocks noGrp="1"/>
          </p:cNvSpPr>
          <p:nvPr>
            <p:ph type="body" sz="quarter" idx="14"/>
          </p:nvPr>
        </p:nvSpPr>
        <p:spPr>
          <a:xfrm>
            <a:off x="381600" y="1144800"/>
            <a:ext cx="4286250" cy="4786312"/>
          </a:xfrm>
        </p:spPr>
        <p:txBody>
          <a:bodyPr/>
          <a:lstStyle/>
          <a:p>
            <a:pPr lvl="0"/>
            <a:r>
              <a:rPr lang="en-US" dirty="0" smtClean="0"/>
              <a:t>Click to edit Master text styles</a:t>
            </a:r>
          </a:p>
          <a:p>
            <a:pPr lvl="1"/>
            <a:r>
              <a:rPr lang="en-US" dirty="0" smtClean="0"/>
              <a:t>Second level</a:t>
            </a:r>
          </a:p>
        </p:txBody>
      </p:sp>
      <p:sp>
        <p:nvSpPr>
          <p:cNvPr id="6" name="Table Placeholder 5"/>
          <p:cNvSpPr>
            <a:spLocks noGrp="1"/>
          </p:cNvSpPr>
          <p:nvPr>
            <p:ph type="tbl" sz="quarter" idx="15"/>
          </p:nvPr>
        </p:nvSpPr>
        <p:spPr>
          <a:xfrm>
            <a:off x="5000628" y="1143000"/>
            <a:ext cx="3571872" cy="3714750"/>
          </a:xfrm>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left tex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3"/>
          </p:nvPr>
        </p:nvSpPr>
        <p:spPr>
          <a:xfrm>
            <a:off x="4572000" y="1144800"/>
            <a:ext cx="3857625" cy="4429125"/>
          </a:xfrm>
        </p:spPr>
        <p:txBody>
          <a:body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4"/>
          </p:nvPr>
        </p:nvSpPr>
        <p:spPr>
          <a:xfrm>
            <a:off x="381600" y="1144800"/>
            <a:ext cx="3786188" cy="3143250"/>
          </a:xfrm>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Picture Placeholder 6"/>
          <p:cNvSpPr>
            <a:spLocks noGrp="1"/>
          </p:cNvSpPr>
          <p:nvPr>
            <p:ph type="pic" sz="quarter" idx="13"/>
          </p:nvPr>
        </p:nvSpPr>
        <p:spPr>
          <a:xfrm>
            <a:off x="381600" y="1144800"/>
            <a:ext cx="8143875" cy="5143500"/>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bov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381600" y="1144800"/>
            <a:ext cx="8143875" cy="2643190"/>
          </a:xfrm>
        </p:spPr>
        <p:txBody>
          <a:bodyPr/>
          <a:lstStyle/>
          <a:p>
            <a:pPr lvl="0"/>
            <a:r>
              <a:rPr lang="en-US" dirty="0" smtClean="0"/>
              <a:t>Click to edit Master text styles</a:t>
            </a:r>
          </a:p>
          <a:p>
            <a:pPr lvl="1"/>
            <a:r>
              <a:rPr lang="en-US" dirty="0" smtClean="0"/>
              <a:t>Second level</a:t>
            </a:r>
          </a:p>
        </p:txBody>
      </p:sp>
      <p:sp>
        <p:nvSpPr>
          <p:cNvPr id="9" name="Picture Placeholder 8"/>
          <p:cNvSpPr>
            <a:spLocks noGrp="1"/>
          </p:cNvSpPr>
          <p:nvPr>
            <p:ph type="pic" sz="quarter" idx="14"/>
          </p:nvPr>
        </p:nvSpPr>
        <p:spPr>
          <a:xfrm>
            <a:off x="381600" y="4000500"/>
            <a:ext cx="8143875" cy="2143125"/>
          </a:xfrm>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a:xfrm>
            <a:off x="381000" y="6553200"/>
            <a:ext cx="838200" cy="304800"/>
          </a:xfrm>
          <a:prstGeom prst="rect">
            <a:avLst/>
          </a:prstGeom>
        </p:spPr>
        <p:txBody>
          <a:bodyPr/>
          <a:lstStyle>
            <a:lvl1pPr>
              <a:defRPr/>
            </a:lvl1pPr>
          </a:lstStyle>
          <a:p>
            <a:pPr>
              <a:defRPr/>
            </a:pPr>
            <a:fld id="{7437B22F-F6BE-4269-B34C-B4232F47312E}" type="slidenum">
              <a:rPr lang="en-GB"/>
              <a:pPr>
                <a:defRPr/>
              </a:pPr>
              <a:t>‹#›</a:t>
            </a:fld>
            <a:endParaRPr lang="en-GB"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58775"/>
            <a:ext cx="8229600" cy="4032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430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a:xfrm>
            <a:off x="762000" y="6553200"/>
            <a:ext cx="4038600" cy="304800"/>
          </a:xfrm>
          <a:prstGeom prst="rect">
            <a:avLst/>
          </a:prstGeom>
        </p:spPr>
        <p:txBody>
          <a:bodyPr/>
          <a:lstStyle>
            <a:lvl1pPr>
              <a:defRPr/>
            </a:lvl1pPr>
          </a:lstStyle>
          <a:p>
            <a:pPr>
              <a:defRPr/>
            </a:pPr>
            <a:r>
              <a:rPr lang="en-GB"/>
              <a:t>© 2011 4RF | Confidential</a:t>
            </a:r>
          </a:p>
        </p:txBody>
      </p:sp>
      <p:sp>
        <p:nvSpPr>
          <p:cNvPr id="6" name="Slide Number Placeholder 6"/>
          <p:cNvSpPr>
            <a:spLocks noGrp="1"/>
          </p:cNvSpPr>
          <p:nvPr>
            <p:ph type="sldNum" sz="quarter" idx="11"/>
          </p:nvPr>
        </p:nvSpPr>
        <p:spPr>
          <a:xfrm>
            <a:off x="381000" y="6553200"/>
            <a:ext cx="361950" cy="304800"/>
          </a:xfrm>
          <a:prstGeom prst="rect">
            <a:avLst/>
          </a:prstGeom>
        </p:spPr>
        <p:txBody>
          <a:bodyPr/>
          <a:lstStyle>
            <a:lvl1pPr>
              <a:defRPr/>
            </a:lvl1pPr>
          </a:lstStyle>
          <a:p>
            <a:pPr>
              <a:defRPr/>
            </a:pPr>
            <a:fld id="{4B618D07-BDBF-4480-AF6E-4578B343C0B3}" type="slidenum">
              <a:rPr lang="en-GB"/>
              <a:pPr>
                <a:defRPr/>
              </a:pPr>
              <a:t>‹#›</a:t>
            </a:fld>
            <a:endParaRPr lang="en-GB"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600" y="360000"/>
            <a:ext cx="8229600" cy="4032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81600" y="1144800"/>
            <a:ext cx="8229600" cy="518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7" name="Line 26"/>
          <p:cNvSpPr>
            <a:spLocks noChangeShapeType="1"/>
          </p:cNvSpPr>
          <p:nvPr userDrawn="1"/>
        </p:nvSpPr>
        <p:spPr bwMode="auto">
          <a:xfrm>
            <a:off x="381000" y="6442075"/>
            <a:ext cx="8229600" cy="0"/>
          </a:xfrm>
          <a:prstGeom prst="line">
            <a:avLst/>
          </a:prstGeom>
          <a:noFill/>
          <a:ln w="9525">
            <a:solidFill>
              <a:srgbClr val="C8C8C8"/>
            </a:solidFill>
            <a:round/>
            <a:headEnd/>
            <a:tailEnd/>
          </a:ln>
        </p:spPr>
        <p:txBody>
          <a:bodyPr wrap="none" anchor="ctr"/>
          <a:lstStyle/>
          <a:p>
            <a:endParaRPr lang="en-GB"/>
          </a:p>
        </p:txBody>
      </p:sp>
      <p:pic>
        <p:nvPicPr>
          <p:cNvPr id="8" name="Picture 22" descr="4RFLogoCMYKColour1"/>
          <p:cNvPicPr>
            <a:picLocks noChangeAspect="1" noChangeArrowheads="1"/>
          </p:cNvPicPr>
          <p:nvPr userDrawn="1"/>
        </p:nvPicPr>
        <p:blipFill>
          <a:blip r:embed="rId11" cstate="screen"/>
          <a:srcRect/>
          <a:stretch>
            <a:fillRect/>
          </a:stretch>
        </p:blipFill>
        <p:spPr bwMode="auto">
          <a:xfrm>
            <a:off x="7762875" y="6508750"/>
            <a:ext cx="879475" cy="241300"/>
          </a:xfrm>
          <a:prstGeom prst="rect">
            <a:avLst/>
          </a:prstGeom>
          <a:noFill/>
        </p:spPr>
      </p:pic>
      <p:pic>
        <p:nvPicPr>
          <p:cNvPr id="9" name="Picture 25" descr="background"/>
          <p:cNvPicPr>
            <a:picLocks noChangeAspect="1" noChangeArrowheads="1"/>
          </p:cNvPicPr>
          <p:nvPr userDrawn="1"/>
        </p:nvPicPr>
        <p:blipFill>
          <a:blip r:embed="rId12" cstate="screen"/>
          <a:srcRect t="8333" b="41667"/>
          <a:stretch>
            <a:fillRect/>
          </a:stretch>
        </p:blipFill>
        <p:spPr bwMode="auto">
          <a:xfrm>
            <a:off x="8839200" y="1143000"/>
            <a:ext cx="304800" cy="2286000"/>
          </a:xfrm>
          <a:prstGeom prst="rect">
            <a:avLst/>
          </a:prstGeom>
          <a:noFill/>
        </p:spPr>
      </p:pic>
      <p:sp>
        <p:nvSpPr>
          <p:cNvPr id="16" name="Rectangle 27"/>
          <p:cNvSpPr>
            <a:spLocks noChangeArrowheads="1"/>
          </p:cNvSpPr>
          <p:nvPr userDrawn="1"/>
        </p:nvSpPr>
        <p:spPr bwMode="auto">
          <a:xfrm>
            <a:off x="381600" y="6553200"/>
            <a:ext cx="4443442" cy="161948"/>
          </a:xfrm>
          <a:prstGeom prst="rect">
            <a:avLst/>
          </a:prstGeom>
          <a:noFill/>
          <a:ln w="9525">
            <a:noFill/>
            <a:miter lim="800000"/>
            <a:headEnd/>
            <a:tailEnd/>
          </a:ln>
        </p:spPr>
        <p:txBody>
          <a:bodyPr lIns="0" tIns="0" rIns="0" bIns="0"/>
          <a:lstStyle/>
          <a:p>
            <a:pPr>
              <a:spcBef>
                <a:spcPct val="0"/>
              </a:spcBef>
            </a:pPr>
            <a:fld id="{A3FB1417-E45E-47B1-83B3-EA07AABD860D}" type="slidenum">
              <a:rPr lang="en-GB" sz="1000" smtClean="0">
                <a:solidFill>
                  <a:srgbClr val="565656"/>
                </a:solidFill>
                <a:latin typeface="Arial" pitchFamily="34" charset="0"/>
                <a:cs typeface="Arial" pitchFamily="34" charset="0"/>
              </a:rPr>
              <a:pPr>
                <a:spcBef>
                  <a:spcPct val="0"/>
                </a:spcBef>
              </a:pPr>
              <a:t>‹#›</a:t>
            </a:fld>
            <a:r>
              <a:rPr lang="en-GB" sz="1000" dirty="0" smtClean="0">
                <a:solidFill>
                  <a:srgbClr val="565656"/>
                </a:solidFill>
                <a:latin typeface="Arial" pitchFamily="34" charset="0"/>
                <a:cs typeface="Arial" pitchFamily="34" charset="0"/>
              </a:rPr>
              <a:t>	© 2011 </a:t>
            </a:r>
            <a:r>
              <a:rPr lang="en-GB" sz="1000" dirty="0">
                <a:solidFill>
                  <a:srgbClr val="565656"/>
                </a:solidFill>
                <a:latin typeface="Arial" pitchFamily="34" charset="0"/>
                <a:cs typeface="Arial" pitchFamily="34" charset="0"/>
              </a:rPr>
              <a:t>4RF | </a:t>
            </a:r>
            <a:r>
              <a:rPr lang="en-GB" sz="1000" dirty="0" smtClean="0">
                <a:solidFill>
                  <a:srgbClr val="565656"/>
                </a:solidFill>
                <a:latin typeface="Arial" pitchFamily="34" charset="0"/>
                <a:cs typeface="Arial" pitchFamily="34" charset="0"/>
              </a:rPr>
              <a:t>Confidential	</a:t>
            </a:r>
            <a:endParaRPr lang="en-GB" sz="1000" dirty="0">
              <a:solidFill>
                <a:srgbClr val="565656"/>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5" r:id="rId5"/>
    <p:sldLayoutId id="2147483654" r:id="rId6"/>
    <p:sldLayoutId id="2147483656" r:id="rId7"/>
    <p:sldLayoutId id="2147483658" r:id="rId8"/>
    <p:sldLayoutId id="2147483659" r:id="rId9"/>
  </p:sldLayoutIdLst>
  <p:hf hdr="0" ftr="0"/>
  <p:txStyles>
    <p:titleStyle>
      <a:lvl1pPr algn="l" defTabSz="914400" rtl="0" eaLnBrk="1" latinLnBrk="0" hangingPunct="1">
        <a:spcBef>
          <a:spcPct val="0"/>
        </a:spcBef>
        <a:buNone/>
        <a:defRPr sz="2400" kern="1200">
          <a:solidFill>
            <a:srgbClr val="F63E3E"/>
          </a:solidFill>
          <a:latin typeface="Arial" pitchFamily="34" charset="0"/>
          <a:ea typeface="+mj-ea"/>
          <a:cs typeface="Arial" pitchFamily="34" charset="0"/>
        </a:defRPr>
      </a:lvl1pPr>
    </p:titleStyle>
    <p:bodyStyle>
      <a:lvl1pPr marL="0" indent="0" algn="l" defTabSz="914400" rtl="0" eaLnBrk="1" latinLnBrk="0" hangingPunct="1">
        <a:lnSpc>
          <a:spcPct val="130000"/>
        </a:lnSpc>
        <a:spcBef>
          <a:spcPct val="20000"/>
        </a:spcBef>
        <a:buFont typeface="Arial" pitchFamily="34" charset="0"/>
        <a:buNone/>
        <a:defRPr sz="1600" kern="1200">
          <a:solidFill>
            <a:srgbClr val="414B56"/>
          </a:solidFill>
          <a:latin typeface="Arial" pitchFamily="34" charset="0"/>
          <a:ea typeface="+mn-ea"/>
          <a:cs typeface="Arial" pitchFamily="34" charset="0"/>
        </a:defRPr>
      </a:lvl1pPr>
      <a:lvl2pPr marL="381600" indent="-190800" algn="l" defTabSz="914400" rtl="0" eaLnBrk="1" latinLnBrk="0" hangingPunct="1">
        <a:lnSpc>
          <a:spcPct val="130000"/>
        </a:lnSpc>
        <a:spcBef>
          <a:spcPct val="20000"/>
        </a:spcBef>
        <a:buClr>
          <a:srgbClr val="F63E3E"/>
        </a:buClr>
        <a:buFont typeface="Arial" pitchFamily="34" charset="0"/>
        <a:buChar char="•"/>
        <a:defRPr sz="1600" kern="1200">
          <a:solidFill>
            <a:srgbClr val="414B5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62000" y="2146300"/>
            <a:ext cx="5543550" cy="381000"/>
          </a:xfrm>
        </p:spPr>
        <p:txBody>
          <a:bodyPr/>
          <a:lstStyle/>
          <a:p>
            <a:pPr eaLnBrk="1" hangingPunct="1"/>
            <a:r>
              <a:rPr lang="en-GB" dirty="0" err="1" smtClean="0"/>
              <a:t>Aprisa</a:t>
            </a:r>
            <a:r>
              <a:rPr lang="en-GB" dirty="0" smtClean="0"/>
              <a:t> SR</a:t>
            </a:r>
          </a:p>
        </p:txBody>
      </p:sp>
      <p:sp>
        <p:nvSpPr>
          <p:cNvPr id="6147" name="Rectangle 3"/>
          <p:cNvSpPr>
            <a:spLocks noGrp="1" noChangeArrowheads="1"/>
          </p:cNvSpPr>
          <p:nvPr>
            <p:ph type="subTitle" idx="1"/>
          </p:nvPr>
        </p:nvSpPr>
        <p:spPr/>
        <p:txBody>
          <a:bodyPr/>
          <a:lstStyle/>
          <a:p>
            <a:pPr marL="0" indent="0" eaLnBrk="1" hangingPunct="1"/>
            <a:r>
              <a:rPr lang="en-GB" dirty="0" smtClean="0"/>
              <a:t>Product operation and specifications</a:t>
            </a:r>
          </a:p>
        </p:txBody>
      </p:sp>
      <p:sp>
        <p:nvSpPr>
          <p:cNvPr id="6148" name="Rectangle 4"/>
          <p:cNvSpPr>
            <a:spLocks noChangeArrowheads="1"/>
          </p:cNvSpPr>
          <p:nvPr/>
        </p:nvSpPr>
        <p:spPr bwMode="auto">
          <a:xfrm>
            <a:off x="6046788" y="4492625"/>
            <a:ext cx="184150" cy="457200"/>
          </a:xfrm>
          <a:prstGeom prst="rect">
            <a:avLst/>
          </a:prstGeom>
          <a:noFill/>
          <a:ln w="9525">
            <a:noFill/>
            <a:miter lim="800000"/>
            <a:headEnd/>
            <a:tailEnd/>
          </a:ln>
        </p:spPr>
        <p:txBody>
          <a:bodyPr wrap="none">
            <a:spAutoFit/>
          </a:bodyPr>
          <a:lstStyle/>
          <a:p>
            <a:pPr algn="r">
              <a:spcBef>
                <a:spcPct val="0"/>
              </a:spcBef>
            </a:pPr>
            <a:endParaRPr lang="en-AU"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Performance improvement techniques: FEC</a:t>
            </a:r>
            <a:endParaRPr lang="en-NZ" dirty="0"/>
          </a:p>
        </p:txBody>
      </p:sp>
      <p:sp>
        <p:nvSpPr>
          <p:cNvPr id="4" name="Text Placeholder 2"/>
          <p:cNvSpPr txBox="1">
            <a:spLocks/>
          </p:cNvSpPr>
          <p:nvPr/>
        </p:nvSpPr>
        <p:spPr>
          <a:xfrm>
            <a:off x="381597" y="1144800"/>
            <a:ext cx="5027801" cy="5236528"/>
          </a:xfrm>
          <a:prstGeom prst="rect">
            <a:avLst/>
          </a:prstGeom>
        </p:spPr>
        <p:txBody>
          <a:bodyPr>
            <a:noAutofit/>
          </a:bodyPr>
          <a:lstStyle/>
          <a:p>
            <a:pPr>
              <a:lnSpc>
                <a:spcPct val="130000"/>
              </a:lnSpc>
              <a:spcBef>
                <a:spcPct val="20000"/>
              </a:spcBef>
            </a:pPr>
            <a:r>
              <a:rPr lang="en-NZ" sz="1600" dirty="0" smtClean="0">
                <a:solidFill>
                  <a:srgbClr val="414B56"/>
                </a:solidFill>
                <a:latin typeface="Arial" pitchFamily="34" charset="0"/>
                <a:cs typeface="Arial" pitchFamily="34" charset="0"/>
              </a:rPr>
              <a:t>Four level continuous-phase frequency-shift keying modulation with FEC is used:</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Phase continuity leads to high spectral efficiency while the constant envelope of the modulation allows high power efficiency class C amplifiers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Forward error correction (FEC) is applied to all data transmitted over the air using a rate three quarter trellis code: this </a:t>
            </a:r>
            <a:r>
              <a:rPr lang="en-NZ" sz="1600" dirty="0" err="1" smtClean="0">
                <a:solidFill>
                  <a:srgbClr val="414B56"/>
                </a:solidFill>
                <a:latin typeface="Arial" pitchFamily="34" charset="0"/>
                <a:cs typeface="Arial" pitchFamily="34" charset="0"/>
              </a:rPr>
              <a:t>convolutional</a:t>
            </a:r>
            <a:r>
              <a:rPr lang="en-NZ" sz="1600" dirty="0" smtClean="0">
                <a:solidFill>
                  <a:srgbClr val="414B56"/>
                </a:solidFill>
                <a:latin typeface="Arial" pitchFamily="34" charset="0"/>
                <a:cs typeface="Arial" pitchFamily="34" charset="0"/>
              </a:rPr>
              <a:t> code (rather than a block code) enables error correction to be efficiently applied to arbitrary length data which is typical in digital PMR-based SCADA applications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FEC significantly improves the radio performance in terms of distance and immunity to interference, reflected in the Aprisa SR receiver specifications</a:t>
            </a:r>
          </a:p>
        </p:txBody>
      </p:sp>
      <p:pic>
        <p:nvPicPr>
          <p:cNvPr id="5" name="Picture 4" descr="500px-Convolutional_encoder_recursive_svg.png"/>
          <p:cNvPicPr>
            <a:picLocks noChangeAspect="1"/>
          </p:cNvPicPr>
          <p:nvPr/>
        </p:nvPicPr>
        <p:blipFill>
          <a:blip r:embed="rId3" cstate="print"/>
          <a:stretch>
            <a:fillRect/>
          </a:stretch>
        </p:blipFill>
        <p:spPr>
          <a:xfrm>
            <a:off x="5419909" y="1363084"/>
            <a:ext cx="3277556" cy="1861652"/>
          </a:xfrm>
          <a:prstGeom prst="rect">
            <a:avLst/>
          </a:prstGeom>
        </p:spPr>
      </p:pic>
      <p:pic>
        <p:nvPicPr>
          <p:cNvPr id="6" name="Picture 5" descr="Convolutional_code_trellis_diagram.png"/>
          <p:cNvPicPr>
            <a:picLocks noChangeAspect="1"/>
          </p:cNvPicPr>
          <p:nvPr/>
        </p:nvPicPr>
        <p:blipFill>
          <a:blip r:embed="rId4" cstate="print"/>
          <a:stretch>
            <a:fillRect/>
          </a:stretch>
        </p:blipFill>
        <p:spPr>
          <a:xfrm>
            <a:off x="5371378" y="3433169"/>
            <a:ext cx="3281734" cy="96557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2700" dirty="0" smtClean="0"/>
              <a:t>Interfaces</a:t>
            </a:r>
            <a:endParaRPr lang="en-GB" dirty="0" smtClean="0"/>
          </a:p>
        </p:txBody>
      </p:sp>
      <p:pic>
        <p:nvPicPr>
          <p:cNvPr id="10243" name="Picture 5"/>
          <p:cNvPicPr>
            <a:picLocks noChangeAspect="1" noChangeArrowheads="1"/>
          </p:cNvPicPr>
          <p:nvPr/>
        </p:nvPicPr>
        <p:blipFill>
          <a:blip r:embed="rId3" cstate="print"/>
          <a:srcRect b="2412"/>
          <a:stretch>
            <a:fillRect/>
          </a:stretch>
        </p:blipFill>
        <p:spPr bwMode="gray">
          <a:xfrm>
            <a:off x="338138" y="3935413"/>
            <a:ext cx="5786437" cy="2484437"/>
          </a:xfrm>
          <a:prstGeom prst="rect">
            <a:avLst/>
          </a:prstGeom>
          <a:noFill/>
          <a:ln w="9525" algn="ctr">
            <a:noFill/>
            <a:miter lim="800000"/>
            <a:headEnd/>
            <a:tailEnd/>
          </a:ln>
        </p:spPr>
      </p:pic>
      <p:pic>
        <p:nvPicPr>
          <p:cNvPr id="10244" name="Picture 6"/>
          <p:cNvPicPr>
            <a:picLocks noChangeAspect="1" noChangeArrowheads="1"/>
          </p:cNvPicPr>
          <p:nvPr/>
        </p:nvPicPr>
        <p:blipFill>
          <a:blip r:embed="rId4" cstate="print"/>
          <a:srcRect/>
          <a:stretch>
            <a:fillRect/>
          </a:stretch>
        </p:blipFill>
        <p:spPr bwMode="gray">
          <a:xfrm>
            <a:off x="338138" y="1114425"/>
            <a:ext cx="5400675" cy="2667000"/>
          </a:xfrm>
          <a:prstGeom prst="rect">
            <a:avLst/>
          </a:prstGeom>
          <a:noFill/>
          <a:ln w="9525" algn="ctr">
            <a:noFill/>
            <a:miter lim="800000"/>
            <a:headEnd/>
            <a:tailEnd/>
          </a:ln>
        </p:spPr>
      </p:pic>
      <p:sp>
        <p:nvSpPr>
          <p:cNvPr id="5" name="Text Placeholder 3"/>
          <p:cNvSpPr>
            <a:spLocks noGrp="1"/>
          </p:cNvSpPr>
          <p:nvPr>
            <p:ph type="body" sz="quarter" idx="4294967295"/>
          </p:nvPr>
        </p:nvSpPr>
        <p:spPr>
          <a:xfrm>
            <a:off x="6083166" y="1144801"/>
            <a:ext cx="2593290" cy="4927405"/>
          </a:xfrm>
          <a:prstGeom prst="rect">
            <a:avLst/>
          </a:prstGeom>
        </p:spPr>
        <p:txBody>
          <a:bodyPr/>
          <a:lstStyle/>
          <a:p>
            <a:r>
              <a:rPr lang="en-NZ" dirty="0" smtClean="0"/>
              <a:t>All ports can be used simultaneously providing maximum data transfer functionality. Data on one port can be prioritised over data on another port and the ability to configure a dedicated, Ethernet management port enables the segregation of user and management data.</a:t>
            </a:r>
            <a:endParaRPr lang="en-GB" kern="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r>
              <a:rPr lang="en-US" dirty="0" smtClean="0"/>
              <a:t>Interfaces: antenna ports</a:t>
            </a:r>
            <a:endParaRPr lang="en-GB" dirty="0" smtClean="0"/>
          </a:p>
        </p:txBody>
      </p:sp>
      <p:sp>
        <p:nvSpPr>
          <p:cNvPr id="4" name="Text Placeholder 3"/>
          <p:cNvSpPr>
            <a:spLocks noGrp="1"/>
          </p:cNvSpPr>
          <p:nvPr>
            <p:ph type="body" sz="quarter" idx="13"/>
          </p:nvPr>
        </p:nvSpPr>
        <p:spPr>
          <a:xfrm>
            <a:off x="2531444" y="1144801"/>
            <a:ext cx="5544152" cy="4927405"/>
          </a:xfrm>
        </p:spPr>
        <p:txBody>
          <a:bodyPr>
            <a:noAutofit/>
          </a:bodyPr>
          <a:lstStyle/>
          <a:p>
            <a:pPr>
              <a:lnSpc>
                <a:spcPct val="120000"/>
              </a:lnSpc>
            </a:pPr>
            <a:r>
              <a:rPr lang="en-NZ" dirty="0" smtClean="0"/>
              <a:t>Single antenna port option:</a:t>
            </a:r>
            <a:endParaRPr lang="en-GB" kern="0" dirty="0" smtClean="0"/>
          </a:p>
          <a:p>
            <a:pPr marL="381000" lvl="1" indent="-190500">
              <a:lnSpc>
                <a:spcPct val="120000"/>
              </a:lnSpc>
              <a:buClr>
                <a:srgbClr val="FF4D4D"/>
              </a:buClr>
              <a:buFont typeface="Times" pitchFamily="84" charset="0"/>
              <a:buChar char="•"/>
              <a:defRPr/>
            </a:pPr>
            <a:r>
              <a:rPr lang="en-NZ" dirty="0" smtClean="0"/>
              <a:t>1 x TNC, 50 ohm, female connector</a:t>
            </a:r>
          </a:p>
          <a:p>
            <a:pPr marL="381000" lvl="1" indent="-190500">
              <a:lnSpc>
                <a:spcPct val="120000"/>
              </a:lnSpc>
              <a:buClr>
                <a:srgbClr val="FF4D4D"/>
              </a:buClr>
              <a:buFont typeface="Times" pitchFamily="84" charset="0"/>
              <a:buChar char="•"/>
              <a:defRPr/>
            </a:pPr>
            <a:r>
              <a:rPr lang="en-NZ" dirty="0" smtClean="0"/>
              <a:t>Common transmit and receive</a:t>
            </a:r>
          </a:p>
          <a:p>
            <a:pPr marL="381000" lvl="1" indent="-190500">
              <a:lnSpc>
                <a:spcPct val="120000"/>
              </a:lnSpc>
              <a:buClr>
                <a:srgbClr val="FF4D4D"/>
              </a:buClr>
              <a:buFont typeface="Times" pitchFamily="84" charset="0"/>
              <a:buChar char="•"/>
              <a:defRPr/>
            </a:pPr>
            <a:r>
              <a:rPr lang="en-NZ" dirty="0" smtClean="0"/>
              <a:t>For single frequency with or without band pass RF filter or two frequency working without a filter</a:t>
            </a:r>
          </a:p>
          <a:p>
            <a:pPr>
              <a:lnSpc>
                <a:spcPct val="120000"/>
              </a:lnSpc>
            </a:pPr>
            <a:endParaRPr lang="en-GB" kern="0" dirty="0" smtClean="0"/>
          </a:p>
          <a:p>
            <a:pPr>
              <a:lnSpc>
                <a:spcPct val="120000"/>
              </a:lnSpc>
            </a:pPr>
            <a:endParaRPr lang="en-GB" kern="0" dirty="0" smtClean="0"/>
          </a:p>
          <a:p>
            <a:pPr>
              <a:lnSpc>
                <a:spcPct val="120000"/>
              </a:lnSpc>
            </a:pPr>
            <a:r>
              <a:rPr lang="en-GB" kern="0" dirty="0" smtClean="0"/>
              <a:t>Dual antenna port option:</a:t>
            </a:r>
          </a:p>
          <a:p>
            <a:pPr marL="381000" lvl="1" indent="-190500">
              <a:lnSpc>
                <a:spcPct val="120000"/>
              </a:lnSpc>
              <a:buClr>
                <a:srgbClr val="FF4D4D"/>
              </a:buClr>
              <a:buFont typeface="Times" pitchFamily="84" charset="0"/>
              <a:buChar char="•"/>
              <a:defRPr/>
            </a:pPr>
            <a:r>
              <a:rPr lang="en-NZ" dirty="0" smtClean="0"/>
              <a:t>2 x TNC, 50 ohm, female connectors</a:t>
            </a:r>
          </a:p>
          <a:p>
            <a:pPr marL="381000" lvl="1" indent="-190500">
              <a:lnSpc>
                <a:spcPct val="120000"/>
              </a:lnSpc>
              <a:buClr>
                <a:srgbClr val="FF4D4D"/>
              </a:buClr>
              <a:buFont typeface="Times" pitchFamily="84" charset="0"/>
              <a:buChar char="•"/>
              <a:defRPr/>
            </a:pPr>
            <a:r>
              <a:rPr lang="en-NZ" dirty="0" smtClean="0"/>
              <a:t>separate transmit and receive, for two frequency working with band pass RF filters</a:t>
            </a:r>
            <a:endParaRPr lang="en-US" dirty="0" smtClean="0"/>
          </a:p>
          <a:p>
            <a:pPr>
              <a:lnSpc>
                <a:spcPct val="120000"/>
              </a:lnSpc>
            </a:pPr>
            <a:endParaRPr lang="en-NZ" dirty="0" smtClean="0"/>
          </a:p>
        </p:txBody>
      </p:sp>
      <p:pic>
        <p:nvPicPr>
          <p:cNvPr id="5" name="Picture 5"/>
          <p:cNvPicPr>
            <a:picLocks noChangeAspect="1" noChangeArrowheads="1"/>
          </p:cNvPicPr>
          <p:nvPr/>
        </p:nvPicPr>
        <p:blipFill>
          <a:blip r:embed="rId3" cstate="print"/>
          <a:srcRect l="74832" b="2412"/>
          <a:stretch>
            <a:fillRect/>
          </a:stretch>
        </p:blipFill>
        <p:spPr bwMode="gray">
          <a:xfrm>
            <a:off x="442763" y="922711"/>
            <a:ext cx="1456322" cy="2484437"/>
          </a:xfrm>
          <a:prstGeom prst="rect">
            <a:avLst/>
          </a:prstGeom>
          <a:noFill/>
          <a:ln w="9525" algn="ctr">
            <a:noFill/>
            <a:miter lim="800000"/>
            <a:headEnd/>
            <a:tailEnd/>
          </a:ln>
        </p:spPr>
      </p:pic>
      <p:pic>
        <p:nvPicPr>
          <p:cNvPr id="6" name="Picture 2"/>
          <p:cNvPicPr>
            <a:picLocks noChangeAspect="1" noChangeArrowheads="1"/>
          </p:cNvPicPr>
          <p:nvPr/>
        </p:nvPicPr>
        <p:blipFill>
          <a:blip r:embed="rId4" cstate="screen"/>
          <a:srcRect l="66587"/>
          <a:stretch>
            <a:fillRect/>
          </a:stretch>
        </p:blipFill>
        <p:spPr bwMode="gray">
          <a:xfrm>
            <a:off x="442763" y="3520156"/>
            <a:ext cx="1855053" cy="13232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r>
              <a:rPr lang="en-US" dirty="0" smtClean="0"/>
              <a:t>Interfaces: USB and traffic</a:t>
            </a:r>
            <a:endParaRPr lang="en-GB" dirty="0" smtClean="0"/>
          </a:p>
        </p:txBody>
      </p:sp>
      <p:sp>
        <p:nvSpPr>
          <p:cNvPr id="4" name="Text Placeholder 3"/>
          <p:cNvSpPr>
            <a:spLocks noGrp="1"/>
          </p:cNvSpPr>
          <p:nvPr>
            <p:ph type="body" sz="quarter" idx="13"/>
          </p:nvPr>
        </p:nvSpPr>
        <p:spPr>
          <a:xfrm>
            <a:off x="381600" y="1144801"/>
            <a:ext cx="4219276" cy="5159746"/>
          </a:xfrm>
        </p:spPr>
        <p:txBody>
          <a:bodyPr>
            <a:noAutofit/>
          </a:bodyPr>
          <a:lstStyle/>
          <a:p>
            <a:pPr>
              <a:lnSpc>
                <a:spcPct val="120000"/>
              </a:lnSpc>
            </a:pPr>
            <a:r>
              <a:rPr lang="en-US" dirty="0" smtClean="0"/>
              <a:t>USB interfaces:</a:t>
            </a:r>
            <a:endParaRPr lang="en-NZ" dirty="0" smtClean="0"/>
          </a:p>
          <a:p>
            <a:pPr marL="381000" lvl="1" indent="-190500">
              <a:lnSpc>
                <a:spcPct val="120000"/>
              </a:lnSpc>
              <a:buClr>
                <a:srgbClr val="FF4D4D"/>
              </a:buClr>
              <a:buFont typeface="Times" pitchFamily="84" charset="0"/>
              <a:buChar char="•"/>
              <a:defRPr/>
            </a:pPr>
            <a:r>
              <a:rPr lang="en-NZ" dirty="0" smtClean="0"/>
              <a:t>1 x management port using USB micro type B connector, for product configuration with the Command Line Interface (CLI)</a:t>
            </a:r>
          </a:p>
          <a:p>
            <a:pPr marL="381000" lvl="1" indent="-190500">
              <a:lnSpc>
                <a:spcPct val="120000"/>
              </a:lnSpc>
              <a:buClr>
                <a:srgbClr val="FF4D4D"/>
              </a:buClr>
              <a:buFont typeface="Times" pitchFamily="84" charset="0"/>
              <a:buChar char="•"/>
              <a:defRPr/>
            </a:pPr>
            <a:r>
              <a:rPr lang="en-NZ" dirty="0" smtClean="0"/>
              <a:t>1 x host port using USB standard type A connector, for software upgrade and diagnostic reporting</a:t>
            </a:r>
          </a:p>
          <a:p>
            <a:pPr>
              <a:lnSpc>
                <a:spcPct val="120000"/>
              </a:lnSpc>
            </a:pPr>
            <a:r>
              <a:rPr lang="en-US" dirty="0" smtClean="0"/>
              <a:t>Ethernet interface:</a:t>
            </a:r>
            <a:endParaRPr lang="en-GB" kern="0" dirty="0" smtClean="0"/>
          </a:p>
          <a:p>
            <a:pPr marL="381000" lvl="1" indent="-190500">
              <a:lnSpc>
                <a:spcPct val="120000"/>
              </a:lnSpc>
              <a:buClr>
                <a:srgbClr val="FF4D4D"/>
              </a:buClr>
              <a:buFont typeface="Times" pitchFamily="84" charset="0"/>
              <a:buChar char="•"/>
              <a:defRPr/>
            </a:pPr>
            <a:r>
              <a:rPr lang="en-NZ" dirty="0" smtClean="0"/>
              <a:t>2 x ports 10/100 base-T Ethernet layer 2 switch using RJ-45, for Ethernet user traffic and product management</a:t>
            </a:r>
            <a:endParaRPr lang="en-GB" kern="0" dirty="0" smtClean="0"/>
          </a:p>
          <a:p>
            <a:pPr>
              <a:lnSpc>
                <a:spcPct val="120000"/>
              </a:lnSpc>
            </a:pPr>
            <a:r>
              <a:rPr lang="en-US" dirty="0" smtClean="0"/>
              <a:t>RS-232 interface:</a:t>
            </a:r>
            <a:endParaRPr lang="en-NZ" dirty="0" smtClean="0"/>
          </a:p>
          <a:p>
            <a:pPr marL="381000" lvl="1" indent="-190500">
              <a:lnSpc>
                <a:spcPct val="120000"/>
              </a:lnSpc>
              <a:buClr>
                <a:srgbClr val="FF4D4D"/>
              </a:buClr>
              <a:buFont typeface="Times" pitchFamily="84" charset="0"/>
              <a:buChar char="•"/>
              <a:defRPr/>
            </a:pPr>
            <a:r>
              <a:rPr lang="en-NZ" dirty="0" smtClean="0"/>
              <a:t>1 x RS-232/V.24 port using RJ-45 connector, for asynchronous serial user traffic</a:t>
            </a:r>
          </a:p>
          <a:p>
            <a:pPr marL="381000" lvl="1" indent="-190500">
              <a:lnSpc>
                <a:spcPct val="120000"/>
              </a:lnSpc>
              <a:buClr>
                <a:srgbClr val="FF4D4D"/>
              </a:buClr>
              <a:buFont typeface="Times" pitchFamily="84" charset="0"/>
              <a:buChar char="•"/>
              <a:defRPr/>
            </a:pPr>
            <a:endParaRPr lang="en-NZ" dirty="0" smtClean="0"/>
          </a:p>
        </p:txBody>
      </p:sp>
      <p:pic>
        <p:nvPicPr>
          <p:cNvPr id="5" name="Picture 5"/>
          <p:cNvPicPr>
            <a:picLocks noChangeAspect="1" noChangeArrowheads="1"/>
          </p:cNvPicPr>
          <p:nvPr/>
        </p:nvPicPr>
        <p:blipFill>
          <a:blip r:embed="rId3" cstate="print"/>
          <a:srcRect l="13951" t="15931" r="24170" b="2412"/>
          <a:stretch>
            <a:fillRect/>
          </a:stretch>
        </p:blipFill>
        <p:spPr bwMode="gray">
          <a:xfrm>
            <a:off x="4880008" y="1145407"/>
            <a:ext cx="3580598" cy="2078856"/>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332656"/>
            <a:ext cx="8229600" cy="403200"/>
          </a:xfrm>
        </p:spPr>
        <p:txBody>
          <a:bodyPr>
            <a:noAutofit/>
          </a:bodyPr>
          <a:lstStyle/>
          <a:p>
            <a:r>
              <a:rPr lang="en-US" dirty="0" smtClean="0"/>
              <a:t>Key software features (1 of 3)</a:t>
            </a:r>
            <a:endParaRPr lang="en-GB" dirty="0" smtClean="0"/>
          </a:p>
        </p:txBody>
      </p:sp>
      <p:sp>
        <p:nvSpPr>
          <p:cNvPr id="4" name="Text Placeholder 3"/>
          <p:cNvSpPr>
            <a:spLocks noGrp="1"/>
          </p:cNvSpPr>
          <p:nvPr>
            <p:ph type="body" sz="quarter" idx="13"/>
          </p:nvPr>
        </p:nvSpPr>
        <p:spPr>
          <a:xfrm>
            <a:off x="4562375" y="1144801"/>
            <a:ext cx="3869355" cy="5140496"/>
          </a:xfrm>
        </p:spPr>
        <p:txBody>
          <a:bodyPr>
            <a:noAutofit/>
          </a:bodyPr>
          <a:lstStyle/>
          <a:p>
            <a:pPr>
              <a:defRPr/>
            </a:pPr>
            <a:r>
              <a:rPr lang="en-GB" kern="0" dirty="0" smtClean="0"/>
              <a:t>Serial and Ethernet or IP network integration:</a:t>
            </a:r>
          </a:p>
          <a:p>
            <a:pPr marL="381000" lvl="1" indent="-190500">
              <a:buClr>
                <a:srgbClr val="FF4D4D"/>
              </a:buClr>
              <a:buFont typeface="Times" pitchFamily="84" charset="0"/>
              <a:buChar char="•"/>
              <a:defRPr/>
            </a:pPr>
            <a:r>
              <a:rPr lang="en-GB" kern="0" dirty="0" smtClean="0"/>
              <a:t>Transparent serial data to support legacy requirements</a:t>
            </a:r>
            <a:endParaRPr lang="en-GB" kern="0" dirty="0" smtClean="0">
              <a:solidFill>
                <a:srgbClr val="FF0000"/>
              </a:solidFill>
            </a:endParaRPr>
          </a:p>
          <a:p>
            <a:pPr marL="381000" lvl="1" indent="-190500">
              <a:buClr>
                <a:srgbClr val="FF4D4D"/>
              </a:buClr>
              <a:buFont typeface="Times" pitchFamily="84" charset="0"/>
              <a:buChar char="•"/>
              <a:defRPr/>
            </a:pPr>
            <a:r>
              <a:rPr lang="en-GB" kern="0" dirty="0" smtClean="0"/>
              <a:t>No bits are </a:t>
            </a:r>
            <a:r>
              <a:rPr lang="en-NZ" kern="0" dirty="0" smtClean="0"/>
              <a:t>stripped from the RS-232 stream</a:t>
            </a:r>
          </a:p>
          <a:p>
            <a:pPr marL="381000" lvl="1" indent="-190500">
              <a:buClr>
                <a:srgbClr val="FF4D4D"/>
              </a:buClr>
              <a:buFont typeface="Times" pitchFamily="84" charset="0"/>
              <a:buChar char="•"/>
              <a:defRPr/>
            </a:pPr>
            <a:r>
              <a:rPr lang="en-NZ" kern="0" dirty="0" smtClean="0"/>
              <a:t>Supports multiple SCADA protocols, including DNP3, MODBUS, IEC 60870 - 101, and IEC 60870 -104</a:t>
            </a:r>
          </a:p>
          <a:p>
            <a:pPr marL="381000" lvl="1" indent="-190500">
              <a:buClr>
                <a:srgbClr val="FF4D4D"/>
              </a:buClr>
              <a:buFont typeface="Times" pitchFamily="84" charset="0"/>
              <a:buChar char="•"/>
              <a:defRPr/>
            </a:pPr>
            <a:r>
              <a:rPr lang="en-GB" kern="0" dirty="0" smtClean="0"/>
              <a:t>Ethernet (Layer 2) provides simple, easy to set up network integration</a:t>
            </a:r>
            <a:endParaRPr lang="en-GB" kern="0" dirty="0" smtClean="0">
              <a:solidFill>
                <a:srgbClr val="FF0000"/>
              </a:solidFill>
            </a:endParaRPr>
          </a:p>
        </p:txBody>
      </p:sp>
      <p:pic>
        <p:nvPicPr>
          <p:cNvPr id="6" name="Picture 5" descr="C:\Documentation\Aprisa SR User Manual\Release 1.3.0\SuperVisor Terminal Summary.bmp"/>
          <p:cNvPicPr/>
          <p:nvPr/>
        </p:nvPicPr>
        <p:blipFill>
          <a:blip r:embed="rId3" cstate="print"/>
          <a:stretch>
            <a:fillRect/>
          </a:stretch>
        </p:blipFill>
        <p:spPr bwMode="auto">
          <a:xfrm>
            <a:off x="475131" y="1124744"/>
            <a:ext cx="3888432" cy="29985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332656"/>
            <a:ext cx="8229600" cy="403200"/>
          </a:xfrm>
        </p:spPr>
        <p:txBody>
          <a:bodyPr>
            <a:noAutofit/>
          </a:bodyPr>
          <a:lstStyle/>
          <a:p>
            <a:r>
              <a:rPr lang="en-US" dirty="0" smtClean="0"/>
              <a:t>Key software features (2 of 3)</a:t>
            </a:r>
            <a:endParaRPr lang="en-GB" dirty="0" smtClean="0"/>
          </a:p>
        </p:txBody>
      </p:sp>
      <p:sp>
        <p:nvSpPr>
          <p:cNvPr id="4" name="Text Placeholder 3"/>
          <p:cNvSpPr>
            <a:spLocks noGrp="1"/>
          </p:cNvSpPr>
          <p:nvPr>
            <p:ph type="body" sz="quarter" idx="13"/>
          </p:nvPr>
        </p:nvSpPr>
        <p:spPr>
          <a:xfrm>
            <a:off x="381598" y="1144801"/>
            <a:ext cx="6490840" cy="5140496"/>
          </a:xfrm>
        </p:spPr>
        <p:txBody>
          <a:bodyPr>
            <a:noAutofit/>
          </a:bodyPr>
          <a:lstStyle/>
          <a:p>
            <a:pPr>
              <a:defRPr/>
            </a:pPr>
            <a:r>
              <a:rPr lang="en-GB" kern="0" dirty="0" smtClean="0"/>
              <a:t>Security:</a:t>
            </a:r>
          </a:p>
          <a:p>
            <a:pPr marL="381000" lvl="1" indent="-190500">
              <a:buClr>
                <a:srgbClr val="FF4D4D"/>
              </a:buClr>
              <a:buFont typeface="Times" pitchFamily="84" charset="0"/>
              <a:buChar char="•"/>
              <a:defRPr/>
            </a:pPr>
            <a:r>
              <a:rPr lang="en-GB" kern="0" dirty="0" smtClean="0"/>
              <a:t>AES 256 encryption</a:t>
            </a:r>
          </a:p>
          <a:p>
            <a:pPr marL="381000" lvl="1" indent="-190500">
              <a:buClr>
                <a:srgbClr val="FF4D4D"/>
              </a:buClr>
              <a:buFont typeface="Times" pitchFamily="84" charset="0"/>
              <a:buChar char="•"/>
              <a:defRPr/>
            </a:pPr>
            <a:r>
              <a:rPr lang="en-GB" kern="0" dirty="0" smtClean="0"/>
              <a:t>Over the air rekeying (in future software release)</a:t>
            </a:r>
          </a:p>
          <a:p>
            <a:pPr marL="381000" lvl="1" indent="-190500">
              <a:buClr>
                <a:srgbClr val="FF4D4D"/>
              </a:buClr>
              <a:buFont typeface="Times" pitchFamily="84" charset="0"/>
              <a:buChar char="•"/>
              <a:defRPr/>
            </a:pPr>
            <a:r>
              <a:rPr lang="en-GB" kern="0" dirty="0" smtClean="0"/>
              <a:t>Proprietary wireless framing, FEC, interleaving and compression</a:t>
            </a:r>
          </a:p>
          <a:p>
            <a:pPr marL="381000" lvl="1" indent="-190500">
              <a:buClr>
                <a:srgbClr val="FF4D4D"/>
              </a:buClr>
              <a:buFont typeface="Times" pitchFamily="84" charset="0"/>
              <a:buChar char="•"/>
              <a:defRPr/>
            </a:pPr>
            <a:r>
              <a:rPr lang="en-GB" kern="0" dirty="0" smtClean="0"/>
              <a:t>Licensed radio spectrum and robust modulation</a:t>
            </a:r>
          </a:p>
          <a:p>
            <a:pPr marL="381000" lvl="1" indent="-190500">
              <a:buClr>
                <a:srgbClr val="FF4D4D"/>
              </a:buClr>
              <a:buFont typeface="Times" pitchFamily="84" charset="0"/>
              <a:buChar char="•"/>
              <a:defRPr/>
            </a:pPr>
            <a:r>
              <a:rPr lang="en-GB" kern="0" dirty="0" smtClean="0"/>
              <a:t>High performance direct conversion receiver</a:t>
            </a:r>
          </a:p>
          <a:p>
            <a:pPr marL="381000" lvl="1" indent="-190500">
              <a:buClr>
                <a:srgbClr val="FF4D4D"/>
              </a:buClr>
              <a:buFont typeface="Times" pitchFamily="84" charset="0"/>
              <a:buChar char="•"/>
              <a:defRPr/>
            </a:pPr>
            <a:r>
              <a:rPr lang="en-GB" kern="0" dirty="0" smtClean="0"/>
              <a:t>Segregated management and traffic ports via customer selectable option</a:t>
            </a:r>
          </a:p>
          <a:p>
            <a:pPr marL="381000" lvl="1" indent="-190500">
              <a:spcAft>
                <a:spcPts val="600"/>
              </a:spcAft>
              <a:buClr>
                <a:srgbClr val="FF4D4D"/>
              </a:buClr>
              <a:buFont typeface="Times" pitchFamily="84" charset="0"/>
              <a:buChar char="•"/>
              <a:defRPr/>
            </a:pPr>
            <a:r>
              <a:rPr lang="en-GB" kern="0" dirty="0" smtClean="0"/>
              <a:t>CCM-based data authentication and secured management interface</a:t>
            </a:r>
          </a:p>
          <a:p>
            <a:pPr>
              <a:defRPr/>
            </a:pPr>
            <a:r>
              <a:rPr lang="en-NZ" kern="0" dirty="0" smtClean="0"/>
              <a:t>Detailed alarm and event control</a:t>
            </a:r>
            <a:r>
              <a:rPr lang="en-GB" kern="0" dirty="0" smtClean="0"/>
              <a:t>:</a:t>
            </a:r>
          </a:p>
          <a:p>
            <a:pPr marL="381000" lvl="1" indent="-190500">
              <a:buClr>
                <a:srgbClr val="FF4D4D"/>
              </a:buClr>
              <a:buFont typeface="Times" pitchFamily="84" charset="0"/>
              <a:buChar char="•"/>
              <a:defRPr/>
            </a:pPr>
            <a:r>
              <a:rPr lang="en-NZ" kern="0" dirty="0" smtClean="0"/>
              <a:t>Full control over events and alarms, determining what alarms will be reported and what thresholds will drive events</a:t>
            </a:r>
          </a:p>
        </p:txBody>
      </p:sp>
      <p:pic>
        <p:nvPicPr>
          <p:cNvPr id="6" name="Picture 5" descr="Rijndael.emf"/>
          <p:cNvPicPr>
            <a:picLocks noChangeAspect="1"/>
          </p:cNvPicPr>
          <p:nvPr/>
        </p:nvPicPr>
        <p:blipFill>
          <a:blip r:embed="rId3" cstate="print"/>
          <a:stretch>
            <a:fillRect/>
          </a:stretch>
        </p:blipFill>
        <p:spPr>
          <a:xfrm>
            <a:off x="7123976" y="1096165"/>
            <a:ext cx="1152469" cy="245185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332656"/>
            <a:ext cx="8229600" cy="403200"/>
          </a:xfrm>
        </p:spPr>
        <p:txBody>
          <a:bodyPr>
            <a:noAutofit/>
          </a:bodyPr>
          <a:lstStyle/>
          <a:p>
            <a:r>
              <a:rPr lang="en-US" dirty="0" smtClean="0"/>
              <a:t>Key software features (3 of 3)</a:t>
            </a:r>
            <a:endParaRPr lang="en-GB" dirty="0" smtClean="0"/>
          </a:p>
        </p:txBody>
      </p:sp>
      <p:sp>
        <p:nvSpPr>
          <p:cNvPr id="4" name="Text Placeholder 3"/>
          <p:cNvSpPr>
            <a:spLocks noGrp="1"/>
          </p:cNvSpPr>
          <p:nvPr>
            <p:ph type="body" sz="quarter" idx="13"/>
          </p:nvPr>
        </p:nvSpPr>
        <p:spPr>
          <a:xfrm>
            <a:off x="381600" y="1144801"/>
            <a:ext cx="4662037" cy="5140496"/>
          </a:xfrm>
        </p:spPr>
        <p:txBody>
          <a:bodyPr>
            <a:noAutofit/>
          </a:bodyPr>
          <a:lstStyle/>
          <a:p>
            <a:pPr>
              <a:defRPr/>
            </a:pPr>
            <a:r>
              <a:rPr lang="en-GB" kern="0" dirty="0" smtClean="0"/>
              <a:t>Comprehensive management:</a:t>
            </a:r>
          </a:p>
          <a:p>
            <a:pPr marL="381000" lvl="1" indent="-190500">
              <a:buClr>
                <a:srgbClr val="FF4D4D"/>
              </a:buClr>
              <a:buFont typeface="Times" pitchFamily="84" charset="0"/>
              <a:buChar char="•"/>
              <a:defRPr/>
            </a:pPr>
            <a:r>
              <a:rPr lang="en-NZ" kern="0" dirty="0" smtClean="0"/>
              <a:t>Local element management, direct connection to radio</a:t>
            </a:r>
            <a:endParaRPr lang="en-NZ" kern="0" dirty="0" smtClean="0">
              <a:solidFill>
                <a:srgbClr val="FF0000"/>
              </a:solidFill>
            </a:endParaRPr>
          </a:p>
          <a:p>
            <a:pPr marL="381000" lvl="1" indent="-190500">
              <a:buClr>
                <a:srgbClr val="FF4D4D"/>
              </a:buClr>
              <a:buFont typeface="Times" pitchFamily="84" charset="0"/>
              <a:buChar char="•"/>
              <a:defRPr/>
            </a:pPr>
            <a:r>
              <a:rPr lang="en-NZ" kern="0" dirty="0" smtClean="0"/>
              <a:t>Remote element management, over the air from PC connected to base station</a:t>
            </a:r>
            <a:endParaRPr lang="en-NZ" kern="0" dirty="0" smtClean="0">
              <a:solidFill>
                <a:srgbClr val="FF0000"/>
              </a:solidFill>
            </a:endParaRPr>
          </a:p>
          <a:p>
            <a:pPr marL="381000" lvl="1" indent="-190500">
              <a:buClr>
                <a:srgbClr val="FF4D4D"/>
              </a:buClr>
              <a:buFont typeface="Times" pitchFamily="84" charset="0"/>
              <a:buChar char="•"/>
              <a:defRPr/>
            </a:pPr>
            <a:r>
              <a:rPr lang="en-NZ" kern="0" dirty="0" smtClean="0"/>
              <a:t>SNMP proxy for third party network management system: with open standards as a key design goal, the Aprisa SR supports integration with external network management systems such as SNMPc, </a:t>
            </a:r>
            <a:r>
              <a:rPr lang="en-NZ" kern="0" dirty="0" err="1" smtClean="0"/>
              <a:t>Netcool</a:t>
            </a:r>
            <a:r>
              <a:rPr lang="en-NZ" kern="0" dirty="0" smtClean="0"/>
              <a:t>, and HP </a:t>
            </a:r>
            <a:r>
              <a:rPr lang="en-NZ" kern="0" dirty="0" err="1" smtClean="0"/>
              <a:t>OpenView</a:t>
            </a:r>
            <a:r>
              <a:rPr lang="en-NZ" kern="0" dirty="0" smtClean="0"/>
              <a:t> </a:t>
            </a:r>
            <a:endParaRPr lang="en-NZ" kern="0" dirty="0" smtClean="0">
              <a:solidFill>
                <a:srgbClr val="FF0000"/>
              </a:solidFill>
            </a:endParaRPr>
          </a:p>
        </p:txBody>
      </p:sp>
      <p:pic>
        <p:nvPicPr>
          <p:cNvPr id="8" name="Picture 7" descr="user to hardware stack.png"/>
          <p:cNvPicPr>
            <a:picLocks noChangeAspect="1"/>
          </p:cNvPicPr>
          <p:nvPr/>
        </p:nvPicPr>
        <p:blipFill>
          <a:blip r:embed="rId3" cstate="print"/>
          <a:stretch>
            <a:fillRect/>
          </a:stretch>
        </p:blipFill>
        <p:spPr>
          <a:xfrm>
            <a:off x="5893720" y="1051078"/>
            <a:ext cx="2380953" cy="352381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oAutofit/>
          </a:bodyPr>
          <a:lstStyle/>
          <a:p>
            <a:pPr eaLnBrk="1" hangingPunct="1"/>
            <a:r>
              <a:rPr lang="en-GB" dirty="0" smtClean="0"/>
              <a:t>The rest of the specs...</a:t>
            </a:r>
          </a:p>
        </p:txBody>
      </p:sp>
      <p:pic>
        <p:nvPicPr>
          <p:cNvPr id="12291" name="Picture 2"/>
          <p:cNvPicPr>
            <a:picLocks noChangeAspect="1" noChangeArrowheads="1"/>
          </p:cNvPicPr>
          <p:nvPr/>
        </p:nvPicPr>
        <p:blipFill>
          <a:blip r:embed="rId3" cstate="print"/>
          <a:srcRect/>
          <a:stretch>
            <a:fillRect/>
          </a:stretch>
        </p:blipFill>
        <p:spPr bwMode="gray">
          <a:xfrm>
            <a:off x="328613" y="1092200"/>
            <a:ext cx="5362575" cy="2657475"/>
          </a:xfrm>
          <a:prstGeom prst="rect">
            <a:avLst/>
          </a:prstGeom>
          <a:noFill/>
          <a:ln w="9525" algn="ctr">
            <a:noFill/>
            <a:miter lim="800000"/>
            <a:headEnd/>
            <a:tailEnd/>
          </a:ln>
        </p:spPr>
      </p:pic>
      <p:pic>
        <p:nvPicPr>
          <p:cNvPr id="12293" name="Picture 5" descr="Electricity pic.jpg"/>
          <p:cNvPicPr>
            <a:picLocks noChangeAspect="1"/>
          </p:cNvPicPr>
          <p:nvPr/>
        </p:nvPicPr>
        <p:blipFill>
          <a:blip r:embed="rId4" cstate="print"/>
          <a:srcRect r="20833"/>
          <a:stretch>
            <a:fillRect/>
          </a:stretch>
        </p:blipFill>
        <p:spPr bwMode="auto">
          <a:xfrm>
            <a:off x="5915025" y="1144588"/>
            <a:ext cx="2714625" cy="22860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322343" y="3864739"/>
            <a:ext cx="5322116" cy="2142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noAutofit/>
          </a:bodyPr>
          <a:lstStyle/>
          <a:p>
            <a:pPr eaLnBrk="1" hangingPunct="1"/>
            <a:r>
              <a:rPr lang="en-GB" dirty="0" smtClean="0"/>
              <a:t>The rest of the specs...</a:t>
            </a:r>
          </a:p>
        </p:txBody>
      </p:sp>
      <p:pic>
        <p:nvPicPr>
          <p:cNvPr id="13315" name="Picture 4"/>
          <p:cNvPicPr>
            <a:picLocks noChangeAspect="1" noChangeArrowheads="1"/>
          </p:cNvPicPr>
          <p:nvPr/>
        </p:nvPicPr>
        <p:blipFill>
          <a:blip r:embed="rId3" cstate="print"/>
          <a:srcRect/>
          <a:stretch>
            <a:fillRect/>
          </a:stretch>
        </p:blipFill>
        <p:spPr bwMode="gray">
          <a:xfrm>
            <a:off x="357188" y="1104900"/>
            <a:ext cx="5372100" cy="1504950"/>
          </a:xfrm>
          <a:prstGeom prst="rect">
            <a:avLst/>
          </a:prstGeom>
          <a:noFill/>
          <a:ln w="9525" algn="ctr">
            <a:noFill/>
            <a:miter lim="800000"/>
            <a:headEnd/>
            <a:tailEnd/>
          </a:ln>
        </p:spPr>
      </p:pic>
      <p:pic>
        <p:nvPicPr>
          <p:cNvPr id="13316" name="Picture 5"/>
          <p:cNvPicPr>
            <a:picLocks noChangeAspect="1" noChangeArrowheads="1"/>
          </p:cNvPicPr>
          <p:nvPr/>
        </p:nvPicPr>
        <p:blipFill>
          <a:blip r:embed="rId4" cstate="print"/>
          <a:srcRect/>
          <a:stretch>
            <a:fillRect/>
          </a:stretch>
        </p:blipFill>
        <p:spPr bwMode="gray">
          <a:xfrm>
            <a:off x="349250" y="2771775"/>
            <a:ext cx="5372100" cy="1809750"/>
          </a:xfrm>
          <a:prstGeom prst="rect">
            <a:avLst/>
          </a:prstGeom>
          <a:noFill/>
          <a:ln w="9525" algn="ctr">
            <a:noFill/>
            <a:miter lim="800000"/>
            <a:headEnd/>
            <a:tailEnd/>
          </a:ln>
        </p:spPr>
      </p:pic>
      <p:pic>
        <p:nvPicPr>
          <p:cNvPr id="13317" name="Picture 6"/>
          <p:cNvPicPr>
            <a:picLocks noChangeAspect="1" noChangeArrowheads="1"/>
          </p:cNvPicPr>
          <p:nvPr/>
        </p:nvPicPr>
        <p:blipFill>
          <a:blip r:embed="rId5" cstate="print"/>
          <a:srcRect/>
          <a:stretch>
            <a:fillRect/>
          </a:stretch>
        </p:blipFill>
        <p:spPr bwMode="gray">
          <a:xfrm>
            <a:off x="339725" y="4754563"/>
            <a:ext cx="5410200" cy="1209675"/>
          </a:xfrm>
          <a:prstGeom prst="rect">
            <a:avLst/>
          </a:prstGeom>
          <a:noFill/>
          <a:ln w="9525" algn="ctr">
            <a:noFill/>
            <a:miter lim="800000"/>
            <a:headEnd/>
            <a:tailEnd/>
          </a:ln>
        </p:spPr>
      </p:pic>
      <p:pic>
        <p:nvPicPr>
          <p:cNvPr id="8" name="Picture 8" descr="IMG_1342"/>
          <p:cNvPicPr>
            <a:picLocks noChangeAspect="1" noChangeArrowheads="1"/>
          </p:cNvPicPr>
          <p:nvPr/>
        </p:nvPicPr>
        <p:blipFill>
          <a:blip r:embed="rId6" cstate="print">
            <a:extLst>
              <a:ext uri="{28A0092B-C50C-407E-A947-70E740481C1C}">
                <a14:useLocalDpi xmlns:a14="http://schemas.microsoft.com/office/drawing/2010/main" xmlns="" val="0"/>
              </a:ext>
            </a:extLst>
          </a:blip>
          <a:srcRect l="1351" r="9627"/>
          <a:stretch>
            <a:fillRect/>
          </a:stretch>
        </p:blipFill>
        <p:spPr>
          <a:xfrm>
            <a:off x="5914800" y="1144800"/>
            <a:ext cx="2713402" cy="2286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Autofit/>
          </a:bodyPr>
          <a:lstStyle/>
          <a:p>
            <a:pPr eaLnBrk="1" hangingPunct="1"/>
            <a:r>
              <a:rPr lang="en-GB" dirty="0" smtClean="0"/>
              <a:t>The rest of the specs...</a:t>
            </a:r>
          </a:p>
        </p:txBody>
      </p:sp>
      <p:pic>
        <p:nvPicPr>
          <p:cNvPr id="14339" name="Picture 2"/>
          <p:cNvPicPr>
            <a:picLocks noChangeAspect="1" noChangeArrowheads="1"/>
          </p:cNvPicPr>
          <p:nvPr/>
        </p:nvPicPr>
        <p:blipFill>
          <a:blip r:embed="rId3" cstate="print"/>
          <a:srcRect/>
          <a:stretch>
            <a:fillRect/>
          </a:stretch>
        </p:blipFill>
        <p:spPr bwMode="gray">
          <a:xfrm>
            <a:off x="342900" y="2722563"/>
            <a:ext cx="5400675" cy="933450"/>
          </a:xfrm>
          <a:prstGeom prst="rect">
            <a:avLst/>
          </a:prstGeom>
          <a:noFill/>
          <a:ln w="9525" algn="ctr">
            <a:noFill/>
            <a:miter lim="800000"/>
            <a:headEnd/>
            <a:tailEnd/>
          </a:ln>
        </p:spPr>
      </p:pic>
      <p:grpSp>
        <p:nvGrpSpPr>
          <p:cNvPr id="2" name="Group 13"/>
          <p:cNvGrpSpPr>
            <a:grpSpLocks/>
          </p:cNvGrpSpPr>
          <p:nvPr/>
        </p:nvGrpSpPr>
        <p:grpSpPr bwMode="auto">
          <a:xfrm>
            <a:off x="344488" y="1127125"/>
            <a:ext cx="5411787" cy="1495425"/>
            <a:chOff x="746951" y="1528763"/>
            <a:chExt cx="5410962" cy="1495425"/>
          </a:xfrm>
        </p:grpSpPr>
        <p:pic>
          <p:nvPicPr>
            <p:cNvPr id="14342" name="Picture 3"/>
            <p:cNvPicPr>
              <a:picLocks noChangeAspect="1" noChangeArrowheads="1"/>
            </p:cNvPicPr>
            <p:nvPr/>
          </p:nvPicPr>
          <p:blipFill>
            <a:blip r:embed="rId4" cstate="print"/>
            <a:srcRect/>
            <a:stretch>
              <a:fillRect/>
            </a:stretch>
          </p:blipFill>
          <p:spPr bwMode="gray">
            <a:xfrm>
              <a:off x="757238" y="1528763"/>
              <a:ext cx="5400675" cy="1495425"/>
            </a:xfrm>
            <a:prstGeom prst="rect">
              <a:avLst/>
            </a:prstGeom>
            <a:noFill/>
            <a:ln w="9525" algn="ctr">
              <a:noFill/>
              <a:miter lim="800000"/>
              <a:headEnd/>
              <a:tailEnd/>
            </a:ln>
          </p:spPr>
        </p:pic>
        <p:pic>
          <p:nvPicPr>
            <p:cNvPr id="14343" name="Picture 2"/>
            <p:cNvPicPr>
              <a:picLocks noChangeAspect="1" noChangeArrowheads="1"/>
            </p:cNvPicPr>
            <p:nvPr/>
          </p:nvPicPr>
          <p:blipFill>
            <a:blip r:embed="rId3" cstate="print"/>
            <a:srcRect t="95102"/>
            <a:stretch>
              <a:fillRect/>
            </a:stretch>
          </p:blipFill>
          <p:spPr bwMode="gray">
            <a:xfrm>
              <a:off x="746951" y="2949894"/>
              <a:ext cx="5400675" cy="45719"/>
            </a:xfrm>
            <a:prstGeom prst="rect">
              <a:avLst/>
            </a:prstGeom>
            <a:noFill/>
            <a:ln w="9525" algn="ctr">
              <a:noFill/>
              <a:miter lim="800000"/>
              <a:headEnd/>
              <a:tailEnd/>
            </a:ln>
          </p:spPr>
        </p:pic>
      </p:grpSp>
      <p:pic>
        <p:nvPicPr>
          <p:cNvPr id="14341" name="Picture 7"/>
          <p:cNvPicPr>
            <a:picLocks noChangeAspect="1" noChangeArrowheads="1"/>
          </p:cNvPicPr>
          <p:nvPr/>
        </p:nvPicPr>
        <p:blipFill>
          <a:blip r:embed="rId5" cstate="print"/>
          <a:srcRect b="31384"/>
          <a:stretch>
            <a:fillRect/>
          </a:stretch>
        </p:blipFill>
        <p:spPr bwMode="gray">
          <a:xfrm>
            <a:off x="5915025" y="1144588"/>
            <a:ext cx="2714625" cy="22844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eaLnBrk="1" hangingPunct="1"/>
            <a:r>
              <a:rPr lang="en-GB" dirty="0" smtClean="0"/>
              <a:t>Aprisa SR product operation and specifications</a:t>
            </a:r>
          </a:p>
        </p:txBody>
      </p:sp>
      <p:sp>
        <p:nvSpPr>
          <p:cNvPr id="5" name="Text Placeholder 6"/>
          <p:cNvSpPr>
            <a:spLocks noGrp="1"/>
          </p:cNvSpPr>
          <p:nvPr>
            <p:ph type="body" sz="quarter" idx="13"/>
          </p:nvPr>
        </p:nvSpPr>
        <p:spPr>
          <a:xfrm>
            <a:off x="381599" y="1144801"/>
            <a:ext cx="5537938" cy="4927405"/>
          </a:xfrm>
        </p:spPr>
        <p:txBody>
          <a:bodyPr>
            <a:normAutofit lnSpcReduction="10000"/>
          </a:bodyPr>
          <a:lstStyle/>
          <a:p>
            <a:r>
              <a:rPr lang="en-NZ" dirty="0" smtClean="0"/>
              <a:t>The Aprisa SR has been designed, developed and manufactured to meet the demanding requirements of SCADA communications in critical national infrastructure applications:</a:t>
            </a:r>
          </a:p>
          <a:p>
            <a:pPr lvl="1"/>
            <a:r>
              <a:rPr lang="en-NZ" dirty="0" smtClean="0"/>
              <a:t>Standards based architecture</a:t>
            </a:r>
          </a:p>
          <a:p>
            <a:pPr lvl="1"/>
            <a:r>
              <a:rPr lang="en-NZ" dirty="0" smtClean="0"/>
              <a:t>Performance improvement techniques built into software</a:t>
            </a:r>
          </a:p>
          <a:p>
            <a:pPr lvl="1"/>
            <a:r>
              <a:rPr lang="en-NZ" dirty="0" smtClean="0"/>
              <a:t>Serial and Ethernet interfaces, with support for multiple SCADA protocols</a:t>
            </a:r>
          </a:p>
          <a:p>
            <a:pPr lvl="1">
              <a:spcAft>
                <a:spcPts val="600"/>
              </a:spcAft>
            </a:pPr>
            <a:r>
              <a:rPr lang="en-NZ" dirty="0" smtClean="0"/>
              <a:t>Industry-leading hardware and intuitive management software</a:t>
            </a:r>
          </a:p>
          <a:p>
            <a:r>
              <a:rPr lang="en-NZ" dirty="0" smtClean="0"/>
              <a:t>Any well performing network relies on the performance of all its constituent parts. These features combined with coverage and network planning tools combine together for a truly superior SCADA radio solution.</a:t>
            </a:r>
          </a:p>
        </p:txBody>
      </p:sp>
      <p:pic>
        <p:nvPicPr>
          <p:cNvPr id="6" name="Picture 2"/>
          <p:cNvPicPr>
            <a:picLocks noChangeAspect="1" noChangeArrowheads="1"/>
          </p:cNvPicPr>
          <p:nvPr/>
        </p:nvPicPr>
        <p:blipFill>
          <a:blip r:embed="rId3" cstate="screen"/>
          <a:srcRect/>
          <a:stretch>
            <a:fillRect/>
          </a:stretch>
        </p:blipFill>
        <p:spPr bwMode="gray">
          <a:xfrm>
            <a:off x="5836775" y="1318663"/>
            <a:ext cx="2668245" cy="154966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FAQs</a:t>
            </a:r>
            <a:endParaRPr lang="en-NZ" dirty="0"/>
          </a:p>
        </p:txBody>
      </p:sp>
      <p:graphicFrame>
        <p:nvGraphicFramePr>
          <p:cNvPr id="5" name="Group 21"/>
          <p:cNvGraphicFramePr>
            <a:graphicFrameLocks noGrp="1"/>
          </p:cNvGraphicFramePr>
          <p:nvPr/>
        </p:nvGraphicFramePr>
        <p:xfrm>
          <a:off x="457200" y="1171575"/>
          <a:ext cx="8042988" cy="3017520"/>
        </p:xfrm>
        <a:graphic>
          <a:graphicData uri="http://schemas.openxmlformats.org/drawingml/2006/table">
            <a:tbl>
              <a:tblPr/>
              <a:tblGrid>
                <a:gridCol w="513184"/>
                <a:gridCol w="7529804"/>
              </a:tblGrid>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chemeClr val="bg1"/>
                          </a:solidFill>
                          <a:effectLst/>
                          <a:latin typeface="Arial" charset="0"/>
                        </a:rPr>
                        <a:t>FAQ</a:t>
                      </a:r>
                    </a:p>
                  </a:txBody>
                  <a:tcPr anchor="b" horzOverflow="overflow">
                    <a:lnL>
                      <a:noFill/>
                    </a:lnL>
                    <a:lnR>
                      <a:noFill/>
                    </a:lnR>
                    <a:lnT>
                      <a:noFill/>
                    </a:lnT>
                    <a:lnB>
                      <a:noFill/>
                    </a:lnB>
                    <a:lnTlToBr>
                      <a:noFill/>
                    </a:lnTlToBr>
                    <a:lnBlToTr>
                      <a:noFill/>
                    </a:lnBlToTr>
                    <a:solidFill>
                      <a:srgbClr val="F63E3E"/>
                    </a:solidFill>
                  </a:tcPr>
                </a:tc>
                <a:tc>
                  <a:txBody>
                    <a:bodyPr/>
                    <a:lstStyle/>
                    <a:p>
                      <a:r>
                        <a:rPr kumimoji="0" lang="en-GB" sz="1200" b="0" i="0" u="none" strike="noStrike" kern="1200" cap="none" normalizeH="0" baseline="0" dirty="0" smtClean="0">
                          <a:ln>
                            <a:noFill/>
                          </a:ln>
                          <a:solidFill>
                            <a:schemeClr val="bg1"/>
                          </a:solidFill>
                          <a:effectLst/>
                          <a:latin typeface="Arial" charset="0"/>
                          <a:ea typeface="+mn-ea"/>
                          <a:cs typeface="+mn-cs"/>
                        </a:rPr>
                        <a:t>Operation and specifications</a:t>
                      </a:r>
                      <a:endParaRPr kumimoji="0" lang="en-GB" sz="1200" b="0" i="0" u="none" strike="noStrike" kern="1200" cap="none" normalizeH="0" baseline="0" dirty="0">
                        <a:ln>
                          <a:noFill/>
                        </a:ln>
                        <a:solidFill>
                          <a:schemeClr val="bg1"/>
                        </a:solidFill>
                        <a:effectLst/>
                        <a:latin typeface="Arial" charset="0"/>
                        <a:ea typeface="+mn-ea"/>
                        <a:cs typeface="+mn-cs"/>
                      </a:endParaRPr>
                    </a:p>
                  </a:txBody>
                  <a:tcPr anchor="b" horzOverflow="overflow">
                    <a:lnL>
                      <a:noFill/>
                    </a:lnL>
                    <a:lnR>
                      <a:noFill/>
                    </a:lnR>
                    <a:lnT>
                      <a:noFill/>
                    </a:lnT>
                    <a:lnB>
                      <a:noFill/>
                    </a:lnB>
                    <a:lnTlToBr>
                      <a:noFill/>
                    </a:lnTlToBr>
                    <a:lnBlToTr>
                      <a:noFill/>
                    </a:lnBlToTr>
                    <a:solidFill>
                      <a:srgbClr val="F63E3E"/>
                    </a:solidFill>
                  </a:tcPr>
                </a:tc>
              </a:tr>
              <a:tr h="2603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What SCADA protocols are supported?</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The Aprisa SR supports a number of major SCADA protocols including DNP3, MODBUS, IEC 60870 - 101, and IEC 60870 -104. External hardware can be used to support lesser-used protocols if needed.</a:t>
                      </a: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How is data prioritised?</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defRPr/>
                      </a:pPr>
                      <a:r>
                        <a:rPr kumimoji="0" lang="en-NZ" sz="1200" b="0" i="0" u="none" strike="noStrike" cap="none" normalizeH="0" baseline="0" dirty="0" smtClean="0">
                          <a:ln>
                            <a:noFill/>
                          </a:ln>
                          <a:solidFill>
                            <a:srgbClr val="414B56"/>
                          </a:solidFill>
                          <a:effectLst/>
                          <a:latin typeface="Arial" charset="0"/>
                        </a:rPr>
                        <a:t>A queuing system is used to prioritise traffic from the serial and Ethernet interfaces for over the air transmission. A weighting can be given to each data type and this is used to schedule the next transmission over the air. </a:t>
                      </a:r>
                    </a:p>
                  </a:txBody>
                  <a:tcPr anchor="ctr" horzOverflow="overflow">
                    <a:lnL>
                      <a:noFill/>
                    </a:lnL>
                    <a:lnR>
                      <a:noFill/>
                    </a:lnR>
                    <a:lnT>
                      <a:noFill/>
                    </a:lnT>
                    <a:lnB>
                      <a:noFill/>
                    </a:lnB>
                    <a:lnTlToBr>
                      <a:noFill/>
                    </a:lnTlToBr>
                    <a:lnBlToTr>
                      <a:noFill/>
                    </a:lnBlToTr>
                    <a:solidFill>
                      <a:srgbClr val="E9E9E9"/>
                    </a:solid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Q.</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NZ" sz="1200" b="0" i="0" u="none" strike="noStrike" cap="none" normalizeH="0" baseline="0" dirty="0" smtClean="0">
                          <a:ln>
                            <a:noFill/>
                          </a:ln>
                          <a:solidFill>
                            <a:srgbClr val="414B56"/>
                          </a:solidFill>
                          <a:effectLst/>
                          <a:latin typeface="Arial" charset="0"/>
                        </a:rPr>
                        <a:t>Are any protocols stripped out to assist with over the air capacity?</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noFill/>
                  </a:tcPr>
                </a:tc>
              </a:tr>
              <a:tr h="258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200" b="0" i="0" u="none" strike="noStrike" cap="none" normalizeH="0" baseline="0" dirty="0" smtClean="0">
                          <a:ln>
                            <a:noFill/>
                          </a:ln>
                          <a:solidFill>
                            <a:srgbClr val="414B56"/>
                          </a:solidFill>
                          <a:effectLst/>
                          <a:latin typeface="Arial" charset="0"/>
                        </a:rPr>
                        <a:t>A.</a:t>
                      </a:r>
                    </a:p>
                  </a:txBody>
                  <a:tcP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pt-BR" sz="1200" b="0" i="0" u="none" strike="noStrike" cap="none" normalizeH="0" baseline="0" dirty="0" smtClean="0">
                          <a:ln>
                            <a:noFill/>
                          </a:ln>
                          <a:solidFill>
                            <a:srgbClr val="414B56"/>
                          </a:solidFill>
                          <a:effectLst/>
                          <a:latin typeface="Arial" charset="0"/>
                        </a:rPr>
                        <a:t>No – the Aprisa SR transports data transparently.</a:t>
                      </a:r>
                      <a:endParaRPr kumimoji="0" lang="en-GB" sz="1200" b="0" i="0" u="none" strike="noStrike" cap="none" normalizeH="0" baseline="0" dirty="0" smtClean="0">
                        <a:ln>
                          <a:noFill/>
                        </a:ln>
                        <a:solidFill>
                          <a:srgbClr val="414B56"/>
                        </a:solidFill>
                        <a:effectLst/>
                        <a:latin typeface="Arial" charset="0"/>
                      </a:endParaRPr>
                    </a:p>
                  </a:txBody>
                  <a:tcPr anchor="ctr" horzOverflow="overflow">
                    <a:lnL>
                      <a:noFill/>
                    </a:lnL>
                    <a:lnR>
                      <a:noFill/>
                    </a:lnR>
                    <a:lnT>
                      <a:noFill/>
                    </a:lnT>
                    <a:lnB>
                      <a:noFill/>
                    </a:lnB>
                    <a:lnTlToBr>
                      <a:noFill/>
                    </a:lnTlToBr>
                    <a:lnBlToTr>
                      <a:noFill/>
                    </a:lnBlToTr>
                    <a:solidFill>
                      <a:srgbClr val="E9E9E9"/>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rcRect b="7971"/>
          <a:stretch>
            <a:fillRect/>
          </a:stretch>
        </p:blipFill>
        <p:spPr bwMode="auto">
          <a:xfrm>
            <a:off x="385181" y="1100416"/>
            <a:ext cx="6200347" cy="3067544"/>
          </a:xfrm>
          <a:prstGeom prst="rect">
            <a:avLst/>
          </a:prstGeom>
          <a:noFill/>
        </p:spPr>
      </p:pic>
      <p:sp>
        <p:nvSpPr>
          <p:cNvPr id="9218" name="Rectangle 2"/>
          <p:cNvSpPr>
            <a:spLocks noGrp="1" noChangeArrowheads="1"/>
          </p:cNvSpPr>
          <p:nvPr>
            <p:ph type="title" idx="4294967295"/>
          </p:nvPr>
        </p:nvSpPr>
        <p:spPr/>
        <p:txBody>
          <a:bodyPr>
            <a:noAutofit/>
          </a:bodyPr>
          <a:lstStyle/>
          <a:p>
            <a:pPr eaLnBrk="1" hangingPunct="1"/>
            <a:r>
              <a:rPr lang="en-GB" dirty="0" smtClean="0"/>
              <a:t>What is the Aprisa SR?</a:t>
            </a:r>
          </a:p>
        </p:txBody>
      </p:sp>
      <p:sp>
        <p:nvSpPr>
          <p:cNvPr id="9219" name="Rectangle 3"/>
          <p:cNvSpPr>
            <a:spLocks noGrp="1" noChangeAspect="1" noChangeArrowheads="1"/>
          </p:cNvSpPr>
          <p:nvPr>
            <p:ph type="body" idx="4294967295"/>
          </p:nvPr>
        </p:nvSpPr>
        <p:spPr>
          <a:xfrm>
            <a:off x="381600" y="4639377"/>
            <a:ext cx="4119612" cy="1760564"/>
          </a:xfrm>
        </p:spPr>
        <p:txBody>
          <a:bodyPr/>
          <a:lstStyle/>
          <a:p>
            <a:pPr marL="0" indent="0" eaLnBrk="1" hangingPunct="1"/>
            <a:r>
              <a:rPr lang="en-GB" sz="1600" dirty="0" smtClean="0"/>
              <a:t>The Aprisa SR is a smart, secure narrowband point-to-multipoint radio used for monitoring and control applications within critical national infrastructure</a:t>
            </a:r>
            <a:r>
              <a:rPr lang="en-GB" dirty="0" smtClean="0"/>
              <a:t>.</a:t>
            </a:r>
            <a:endParaRPr lang="en-GB" sz="1600" dirty="0" smtClean="0"/>
          </a:p>
        </p:txBody>
      </p:sp>
      <p:pic>
        <p:nvPicPr>
          <p:cNvPr id="9220" name="Picture 2"/>
          <p:cNvPicPr>
            <a:picLocks noChangeAspect="1" noChangeArrowheads="1"/>
          </p:cNvPicPr>
          <p:nvPr/>
        </p:nvPicPr>
        <p:blipFill>
          <a:blip r:embed="rId4" cstate="screen"/>
          <a:srcRect/>
          <a:stretch>
            <a:fillRect/>
          </a:stretch>
        </p:blipFill>
        <p:spPr bwMode="gray">
          <a:xfrm>
            <a:off x="4439050" y="4360246"/>
            <a:ext cx="3324826" cy="1930994"/>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Operating modes</a:t>
            </a:r>
            <a:endParaRPr lang="en-NZ" dirty="0"/>
          </a:p>
        </p:txBody>
      </p:sp>
      <p:sp>
        <p:nvSpPr>
          <p:cNvPr id="3" name="Text Placeholder 2"/>
          <p:cNvSpPr>
            <a:spLocks noGrp="1"/>
          </p:cNvSpPr>
          <p:nvPr>
            <p:ph type="body" sz="quarter" idx="13"/>
          </p:nvPr>
        </p:nvSpPr>
        <p:spPr/>
        <p:txBody>
          <a:bodyPr/>
          <a:lstStyle/>
          <a:p>
            <a:pPr>
              <a:spcAft>
                <a:spcPts val="600"/>
              </a:spcAft>
            </a:pPr>
            <a:r>
              <a:rPr lang="en-NZ" dirty="0" smtClean="0"/>
              <a:t>The Aprisa SR is a point-to-multipoint digital radio providing secure narrowband wireless data connectivity for SCADA infrastructure and telemetry applications operating in the VHF and UHF bands. Specifically designed to carry a combination of serial packet data and Ethernet data between a base station, repeater stations, and remote stations, each Aprisa SR is configurable as a point-to-multipoint base station, a remote station, or a repeater.</a:t>
            </a:r>
          </a:p>
          <a:p>
            <a:r>
              <a:rPr lang="en-NZ" dirty="0" smtClean="0"/>
              <a:t>The store and forward repeater operation is a standard Aprisa SR feature enabled using SuperVisor. Messages are transmitted over the air to a designated repeater station where they are received and then retransmitted to the next device.</a:t>
            </a:r>
          </a:p>
          <a:p>
            <a:endParaRPr lang="en-NZ" dirty="0" smtClean="0"/>
          </a:p>
          <a:p>
            <a:endParaRPr lang="en-NZ" dirty="0"/>
          </a:p>
        </p:txBody>
      </p:sp>
      <p:grpSp>
        <p:nvGrpSpPr>
          <p:cNvPr id="4" name="Group 3"/>
          <p:cNvGrpSpPr/>
          <p:nvPr/>
        </p:nvGrpSpPr>
        <p:grpSpPr>
          <a:xfrm>
            <a:off x="654692" y="4271390"/>
            <a:ext cx="7362565" cy="2044115"/>
            <a:chOff x="658392" y="1007869"/>
            <a:chExt cx="7362565" cy="2044115"/>
          </a:xfrm>
        </p:grpSpPr>
        <p:pic>
          <p:nvPicPr>
            <p:cNvPr id="5" name="Picture 3"/>
            <p:cNvPicPr>
              <a:picLocks noChangeAspect="1" noChangeArrowheads="1"/>
            </p:cNvPicPr>
            <p:nvPr/>
          </p:nvPicPr>
          <p:blipFill>
            <a:blip r:embed="rId3" cstate="print"/>
            <a:srcRect/>
            <a:stretch>
              <a:fillRect/>
            </a:stretch>
          </p:blipFill>
          <p:spPr bwMode="auto">
            <a:xfrm>
              <a:off x="3528689" y="1007869"/>
              <a:ext cx="1508125" cy="288925"/>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3547772" y="1231640"/>
              <a:ext cx="1077121" cy="107078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2705490" y="2382415"/>
              <a:ext cx="255426" cy="581803"/>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5933882" y="2317100"/>
              <a:ext cx="255426" cy="581803"/>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7050445" y="2435288"/>
              <a:ext cx="255426" cy="581803"/>
            </a:xfrm>
            <a:prstGeom prst="rect">
              <a:avLst/>
            </a:prstGeom>
            <a:noFill/>
            <a:ln w="9525">
              <a:noFill/>
              <a:miter lim="800000"/>
              <a:headEnd/>
              <a:tailEnd/>
            </a:ln>
          </p:spPr>
        </p:pic>
        <p:sp>
          <p:nvSpPr>
            <p:cNvPr id="10" name="Freeform 9"/>
            <p:cNvSpPr/>
            <p:nvPr/>
          </p:nvSpPr>
          <p:spPr>
            <a:xfrm>
              <a:off x="2253343" y="2043405"/>
              <a:ext cx="5584372" cy="989044"/>
            </a:xfrm>
            <a:custGeom>
              <a:avLst/>
              <a:gdLst>
                <a:gd name="connsiteX0" fmla="*/ 695131 w 5584372"/>
                <a:gd name="connsiteY0" fmla="*/ 961052 h 989044"/>
                <a:gd name="connsiteX1" fmla="*/ 779106 w 5584372"/>
                <a:gd name="connsiteY1" fmla="*/ 802432 h 989044"/>
                <a:gd name="connsiteX2" fmla="*/ 853751 w 5584372"/>
                <a:gd name="connsiteY2" fmla="*/ 606489 h 989044"/>
                <a:gd name="connsiteX3" fmla="*/ 919065 w 5584372"/>
                <a:gd name="connsiteY3" fmla="*/ 466530 h 989044"/>
                <a:gd name="connsiteX4" fmla="*/ 1068355 w 5584372"/>
                <a:gd name="connsiteY4" fmla="*/ 429207 h 989044"/>
                <a:gd name="connsiteX5" fmla="*/ 1170992 w 5584372"/>
                <a:gd name="connsiteY5" fmla="*/ 279917 h 989044"/>
                <a:gd name="connsiteX6" fmla="*/ 1488233 w 5584372"/>
                <a:gd name="connsiteY6" fmla="*/ 149289 h 989044"/>
                <a:gd name="connsiteX7" fmla="*/ 1786812 w 5584372"/>
                <a:gd name="connsiteY7" fmla="*/ 27991 h 989044"/>
                <a:gd name="connsiteX8" fmla="*/ 1880118 w 5584372"/>
                <a:gd name="connsiteY8" fmla="*/ 37322 h 989044"/>
                <a:gd name="connsiteX9" fmla="*/ 2094722 w 5584372"/>
                <a:gd name="connsiteY9" fmla="*/ 251926 h 989044"/>
                <a:gd name="connsiteX10" fmla="*/ 2206690 w 5584372"/>
                <a:gd name="connsiteY10" fmla="*/ 391885 h 989044"/>
                <a:gd name="connsiteX11" fmla="*/ 2495939 w 5584372"/>
                <a:gd name="connsiteY11" fmla="*/ 363893 h 989044"/>
                <a:gd name="connsiteX12" fmla="*/ 2757196 w 5584372"/>
                <a:gd name="connsiteY12" fmla="*/ 363893 h 989044"/>
                <a:gd name="connsiteX13" fmla="*/ 2813179 w 5584372"/>
                <a:gd name="connsiteY13" fmla="*/ 363893 h 989044"/>
                <a:gd name="connsiteX14" fmla="*/ 2990461 w 5584372"/>
                <a:gd name="connsiteY14" fmla="*/ 513183 h 989044"/>
                <a:gd name="connsiteX15" fmla="*/ 3074437 w 5584372"/>
                <a:gd name="connsiteY15" fmla="*/ 578497 h 989044"/>
                <a:gd name="connsiteX16" fmla="*/ 3289041 w 5584372"/>
                <a:gd name="connsiteY16" fmla="*/ 625150 h 989044"/>
                <a:gd name="connsiteX17" fmla="*/ 3401008 w 5584372"/>
                <a:gd name="connsiteY17" fmla="*/ 746448 h 989044"/>
                <a:gd name="connsiteX18" fmla="*/ 3690257 w 5584372"/>
                <a:gd name="connsiteY18" fmla="*/ 821093 h 989044"/>
                <a:gd name="connsiteX19" fmla="*/ 3998167 w 5584372"/>
                <a:gd name="connsiteY19" fmla="*/ 858415 h 989044"/>
                <a:gd name="connsiteX20" fmla="*/ 4492690 w 5584372"/>
                <a:gd name="connsiteY20" fmla="*/ 933060 h 989044"/>
                <a:gd name="connsiteX21" fmla="*/ 4949890 w 5584372"/>
                <a:gd name="connsiteY21" fmla="*/ 989044 h 989044"/>
                <a:gd name="connsiteX22" fmla="*/ 695131 w 5584372"/>
                <a:gd name="connsiteY22" fmla="*/ 961052 h 98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84372" h="989044">
                  <a:moveTo>
                    <a:pt x="695131" y="961052"/>
                  </a:moveTo>
                  <a:cubicBezTo>
                    <a:pt x="0" y="929950"/>
                    <a:pt x="752669" y="861526"/>
                    <a:pt x="779106" y="802432"/>
                  </a:cubicBezTo>
                  <a:cubicBezTo>
                    <a:pt x="805543" y="743338"/>
                    <a:pt x="830425" y="662473"/>
                    <a:pt x="853751" y="606489"/>
                  </a:cubicBezTo>
                  <a:cubicBezTo>
                    <a:pt x="877077" y="550505"/>
                    <a:pt x="883298" y="496077"/>
                    <a:pt x="919065" y="466530"/>
                  </a:cubicBezTo>
                  <a:cubicBezTo>
                    <a:pt x="954832" y="436983"/>
                    <a:pt x="1026367" y="460309"/>
                    <a:pt x="1068355" y="429207"/>
                  </a:cubicBezTo>
                  <a:cubicBezTo>
                    <a:pt x="1110343" y="398105"/>
                    <a:pt x="1101012" y="326570"/>
                    <a:pt x="1170992" y="279917"/>
                  </a:cubicBezTo>
                  <a:cubicBezTo>
                    <a:pt x="1240972" y="233264"/>
                    <a:pt x="1488233" y="149289"/>
                    <a:pt x="1488233" y="149289"/>
                  </a:cubicBezTo>
                  <a:cubicBezTo>
                    <a:pt x="1590870" y="107301"/>
                    <a:pt x="1721498" y="46652"/>
                    <a:pt x="1786812" y="27991"/>
                  </a:cubicBezTo>
                  <a:cubicBezTo>
                    <a:pt x="1852126" y="9330"/>
                    <a:pt x="1828800" y="0"/>
                    <a:pt x="1880118" y="37322"/>
                  </a:cubicBezTo>
                  <a:cubicBezTo>
                    <a:pt x="1931436" y="74644"/>
                    <a:pt x="2040293" y="192832"/>
                    <a:pt x="2094722" y="251926"/>
                  </a:cubicBezTo>
                  <a:cubicBezTo>
                    <a:pt x="2149151" y="311020"/>
                    <a:pt x="2139821" y="373224"/>
                    <a:pt x="2206690" y="391885"/>
                  </a:cubicBezTo>
                  <a:cubicBezTo>
                    <a:pt x="2273559" y="410546"/>
                    <a:pt x="2404188" y="368558"/>
                    <a:pt x="2495939" y="363893"/>
                  </a:cubicBezTo>
                  <a:cubicBezTo>
                    <a:pt x="2587690" y="359228"/>
                    <a:pt x="2757196" y="363893"/>
                    <a:pt x="2757196" y="363893"/>
                  </a:cubicBezTo>
                  <a:cubicBezTo>
                    <a:pt x="2810069" y="363893"/>
                    <a:pt x="2774302" y="339011"/>
                    <a:pt x="2813179" y="363893"/>
                  </a:cubicBezTo>
                  <a:cubicBezTo>
                    <a:pt x="2852056" y="388775"/>
                    <a:pt x="2946918" y="477416"/>
                    <a:pt x="2990461" y="513183"/>
                  </a:cubicBezTo>
                  <a:cubicBezTo>
                    <a:pt x="3034004" y="548950"/>
                    <a:pt x="3024674" y="559836"/>
                    <a:pt x="3074437" y="578497"/>
                  </a:cubicBezTo>
                  <a:cubicBezTo>
                    <a:pt x="3124200" y="597158"/>
                    <a:pt x="3234613" y="597158"/>
                    <a:pt x="3289041" y="625150"/>
                  </a:cubicBezTo>
                  <a:cubicBezTo>
                    <a:pt x="3343469" y="653142"/>
                    <a:pt x="3334139" y="713791"/>
                    <a:pt x="3401008" y="746448"/>
                  </a:cubicBezTo>
                  <a:cubicBezTo>
                    <a:pt x="3467877" y="779105"/>
                    <a:pt x="3590731" y="802432"/>
                    <a:pt x="3690257" y="821093"/>
                  </a:cubicBezTo>
                  <a:cubicBezTo>
                    <a:pt x="3789783" y="839754"/>
                    <a:pt x="3864428" y="839754"/>
                    <a:pt x="3998167" y="858415"/>
                  </a:cubicBezTo>
                  <a:cubicBezTo>
                    <a:pt x="4131906" y="877076"/>
                    <a:pt x="4334070" y="911289"/>
                    <a:pt x="4492690" y="933060"/>
                  </a:cubicBezTo>
                  <a:cubicBezTo>
                    <a:pt x="4651310" y="954831"/>
                    <a:pt x="5584372" y="981268"/>
                    <a:pt x="4949890" y="989044"/>
                  </a:cubicBezTo>
                  <a:lnTo>
                    <a:pt x="695131" y="961052"/>
                  </a:lnTo>
                  <a:close/>
                </a:path>
              </a:pathLst>
            </a:cu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1" name="Picture 4"/>
            <p:cNvPicPr>
              <a:picLocks noChangeAspect="1" noChangeArrowheads="1"/>
            </p:cNvPicPr>
            <p:nvPr/>
          </p:nvPicPr>
          <p:blipFill>
            <a:blip r:embed="rId4" cstate="print"/>
            <a:srcRect/>
            <a:stretch>
              <a:fillRect/>
            </a:stretch>
          </p:blipFill>
          <p:spPr bwMode="auto">
            <a:xfrm>
              <a:off x="658392" y="1981199"/>
              <a:ext cx="1077121" cy="1070785"/>
            </a:xfrm>
            <a:prstGeom prst="rect">
              <a:avLst/>
            </a:prstGeom>
            <a:noFill/>
            <a:ln w="9525">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2074118" y="2432178"/>
              <a:ext cx="255426" cy="581803"/>
            </a:xfrm>
            <a:prstGeom prst="rect">
              <a:avLst/>
            </a:prstGeom>
            <a:noFill/>
            <a:ln w="9525">
              <a:noFill/>
              <a:miter lim="800000"/>
              <a:headEnd/>
              <a:tailEnd/>
            </a:ln>
          </p:spPr>
        </p:pic>
        <p:sp>
          <p:nvSpPr>
            <p:cNvPr id="13" name="Rectangle 12"/>
            <p:cNvSpPr/>
            <p:nvPr/>
          </p:nvSpPr>
          <p:spPr>
            <a:xfrm>
              <a:off x="914401" y="2967127"/>
              <a:ext cx="6596743" cy="72000"/>
            </a:xfrm>
            <a:prstGeom prst="rect">
              <a:avLst/>
            </a:pr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cxnSp>
          <p:nvCxnSpPr>
            <p:cNvPr id="14" name="Straight Connector 13"/>
            <p:cNvCxnSpPr/>
            <p:nvPr/>
          </p:nvCxnSpPr>
          <p:spPr bwMode="auto">
            <a:xfrm>
              <a:off x="4600083" y="1751101"/>
              <a:ext cx="1287534" cy="590882"/>
            </a:xfrm>
            <a:prstGeom prst="line">
              <a:avLst/>
            </a:prstGeom>
            <a:solidFill>
              <a:srgbClr val="E9E9E9"/>
            </a:solidFill>
            <a:ln w="25400" cap="flat" cmpd="sng" algn="ctr">
              <a:solidFill>
                <a:srgbClr val="E7B135"/>
              </a:solidFill>
              <a:prstDash val="sysDot"/>
              <a:round/>
              <a:headEnd type="none" w="med" len="med"/>
              <a:tailEnd type="none" w="med" len="med"/>
            </a:ln>
            <a:effectLst/>
          </p:spPr>
        </p:cxnSp>
        <p:cxnSp>
          <p:nvCxnSpPr>
            <p:cNvPr id="15" name="Straight Connector 14"/>
            <p:cNvCxnSpPr/>
            <p:nvPr/>
          </p:nvCxnSpPr>
          <p:spPr bwMode="auto">
            <a:xfrm>
              <a:off x="4693299" y="1660849"/>
              <a:ext cx="2304661" cy="783771"/>
            </a:xfrm>
            <a:prstGeom prst="line">
              <a:avLst/>
            </a:prstGeom>
            <a:solidFill>
              <a:srgbClr val="E9E9E9"/>
            </a:solidFill>
            <a:ln w="25400" cap="flat" cmpd="sng" algn="ctr">
              <a:solidFill>
                <a:srgbClr val="E7B135"/>
              </a:solidFill>
              <a:prstDash val="sysDot"/>
              <a:round/>
              <a:headEnd type="none" w="med" len="med"/>
              <a:tailEnd type="none" w="med" len="med"/>
            </a:ln>
            <a:effectLst/>
          </p:spPr>
        </p:cxnSp>
        <p:cxnSp>
          <p:nvCxnSpPr>
            <p:cNvPr id="16" name="Straight Connector 15"/>
            <p:cNvCxnSpPr/>
            <p:nvPr/>
          </p:nvCxnSpPr>
          <p:spPr bwMode="auto">
            <a:xfrm>
              <a:off x="1763487" y="2323322"/>
              <a:ext cx="289249" cy="139959"/>
            </a:xfrm>
            <a:prstGeom prst="line">
              <a:avLst/>
            </a:prstGeom>
            <a:solidFill>
              <a:srgbClr val="E9E9E9"/>
            </a:solidFill>
            <a:ln w="25400" cap="flat" cmpd="sng" algn="ctr">
              <a:solidFill>
                <a:srgbClr val="E7B135"/>
              </a:solidFill>
              <a:prstDash val="sysDot"/>
              <a:round/>
              <a:headEnd type="none" w="med" len="med"/>
              <a:tailEnd type="none" w="med" len="med"/>
            </a:ln>
            <a:effectLst/>
          </p:spPr>
        </p:cxnSp>
        <p:cxnSp>
          <p:nvCxnSpPr>
            <p:cNvPr id="17" name="Straight Connector 16"/>
            <p:cNvCxnSpPr/>
            <p:nvPr/>
          </p:nvCxnSpPr>
          <p:spPr bwMode="auto">
            <a:xfrm>
              <a:off x="1735495" y="2248677"/>
              <a:ext cx="964162" cy="152400"/>
            </a:xfrm>
            <a:prstGeom prst="line">
              <a:avLst/>
            </a:prstGeom>
            <a:solidFill>
              <a:srgbClr val="E9E9E9"/>
            </a:solidFill>
            <a:ln w="25400" cap="flat" cmpd="sng" algn="ctr">
              <a:solidFill>
                <a:srgbClr val="E7B135"/>
              </a:solidFill>
              <a:prstDash val="sysDot"/>
              <a:round/>
              <a:headEnd type="none" w="med" len="med"/>
              <a:tailEnd type="none" w="med" len="med"/>
            </a:ln>
            <a:effectLst/>
          </p:spPr>
        </p:cxnSp>
        <p:cxnSp>
          <p:nvCxnSpPr>
            <p:cNvPr id="18" name="Straight Connector 17"/>
            <p:cNvCxnSpPr/>
            <p:nvPr/>
          </p:nvCxnSpPr>
          <p:spPr bwMode="auto">
            <a:xfrm flipV="1">
              <a:off x="1608067" y="1642187"/>
              <a:ext cx="1900244" cy="382612"/>
            </a:xfrm>
            <a:prstGeom prst="line">
              <a:avLst/>
            </a:prstGeom>
            <a:solidFill>
              <a:srgbClr val="E9E9E9"/>
            </a:solidFill>
            <a:ln w="25400" cap="flat" cmpd="sng" algn="ctr">
              <a:solidFill>
                <a:srgbClr val="E7B135"/>
              </a:solidFill>
              <a:prstDash val="sysDot"/>
              <a:round/>
              <a:headEnd type="none" w="med" len="med"/>
              <a:tailEnd type="none" w="med" len="med"/>
            </a:ln>
            <a:effectLst/>
          </p:spPr>
        </p:cxnSp>
        <p:pic>
          <p:nvPicPr>
            <p:cNvPr id="19" name="Picture 4"/>
            <p:cNvPicPr>
              <a:picLocks noChangeAspect="1" noChangeArrowheads="1"/>
            </p:cNvPicPr>
            <p:nvPr/>
          </p:nvPicPr>
          <p:blipFill>
            <a:blip r:embed="rId6" cstate="print"/>
            <a:srcRect/>
            <a:stretch>
              <a:fillRect/>
            </a:stretch>
          </p:blipFill>
          <p:spPr bwMode="auto">
            <a:xfrm>
              <a:off x="1224028" y="2726289"/>
              <a:ext cx="1506537" cy="285750"/>
            </a:xfrm>
            <a:prstGeom prst="rect">
              <a:avLst/>
            </a:prstGeom>
            <a:noFill/>
            <a:ln w="9525">
              <a:noFill/>
              <a:miter lim="800000"/>
              <a:headEnd/>
              <a:tailEnd/>
            </a:ln>
            <a:effectLst/>
          </p:spPr>
        </p:pic>
        <p:pic>
          <p:nvPicPr>
            <p:cNvPr id="20" name="Picture 5"/>
            <p:cNvPicPr>
              <a:picLocks noChangeAspect="1" noChangeArrowheads="1"/>
            </p:cNvPicPr>
            <p:nvPr/>
          </p:nvPicPr>
          <p:blipFill>
            <a:blip r:embed="rId7" cstate="print"/>
            <a:srcRect/>
            <a:stretch>
              <a:fillRect/>
            </a:stretch>
          </p:blipFill>
          <p:spPr bwMode="auto">
            <a:xfrm>
              <a:off x="2104280" y="2091807"/>
              <a:ext cx="1500187" cy="285750"/>
            </a:xfrm>
            <a:prstGeom prst="rect">
              <a:avLst/>
            </a:prstGeom>
            <a:noFill/>
            <a:ln w="9525">
              <a:noFill/>
              <a:miter lim="800000"/>
              <a:headEnd/>
              <a:tailEnd/>
            </a:ln>
            <a:effectLst/>
          </p:spPr>
        </p:pic>
        <p:pic>
          <p:nvPicPr>
            <p:cNvPr id="21" name="Picture 5"/>
            <p:cNvPicPr>
              <a:picLocks noChangeAspect="1" noChangeArrowheads="1"/>
            </p:cNvPicPr>
            <p:nvPr/>
          </p:nvPicPr>
          <p:blipFill>
            <a:blip r:embed="rId7" cstate="print"/>
            <a:srcRect/>
            <a:stretch>
              <a:fillRect/>
            </a:stretch>
          </p:blipFill>
          <p:spPr bwMode="auto">
            <a:xfrm>
              <a:off x="6520770" y="2085586"/>
              <a:ext cx="1500187" cy="28575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oAutofit/>
          </a:bodyPr>
          <a:lstStyle/>
          <a:p>
            <a:pPr eaLnBrk="1" hangingPunct="1"/>
            <a:r>
              <a:rPr lang="en-GB" dirty="0" smtClean="0"/>
              <a:t>Key specifications</a:t>
            </a:r>
          </a:p>
        </p:txBody>
      </p:sp>
      <p:graphicFrame>
        <p:nvGraphicFramePr>
          <p:cNvPr id="7" name="Group 59"/>
          <p:cNvGraphicFramePr>
            <a:graphicFrameLocks noGrp="1"/>
          </p:cNvGraphicFramePr>
          <p:nvPr/>
        </p:nvGraphicFramePr>
        <p:xfrm>
          <a:off x="425450" y="1142715"/>
          <a:ext cx="7042150" cy="4811459"/>
        </p:xfrm>
        <a:graphic>
          <a:graphicData uri="http://schemas.openxmlformats.org/drawingml/2006/table">
            <a:tbl>
              <a:tblPr/>
              <a:tblGrid>
                <a:gridCol w="2489200"/>
                <a:gridCol w="4552950"/>
              </a:tblGrid>
              <a:tr h="3333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chemeClr val="bg1"/>
                          </a:solidFill>
                          <a:effectLst/>
                          <a:latin typeface="Arial" pitchFamily="34" charset="0"/>
                        </a:rPr>
                        <a:t>The key specifications</a:t>
                      </a:r>
                    </a:p>
                  </a:txBody>
                  <a:tcPr anchor="ctr" horzOverflow="overflow">
                    <a:lnL>
                      <a:noFill/>
                    </a:lnL>
                    <a:lnR>
                      <a:noFill/>
                    </a:lnR>
                    <a:lnT>
                      <a:noFill/>
                    </a:lnT>
                    <a:lnB>
                      <a:noFill/>
                    </a:lnB>
                    <a:lnTlToBr>
                      <a:noFill/>
                    </a:lnTlToBr>
                    <a:lnBlToTr>
                      <a:noFill/>
                    </a:lnBlToTr>
                    <a:solidFill>
                      <a:srgbClr val="F63E3E"/>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ndParaRPr>
                    </a:p>
                  </a:txBody>
                  <a:tcPr anchor="ctr" horzOverflow="overflow">
                    <a:lnL>
                      <a:noFill/>
                    </a:lnL>
                    <a:lnR>
                      <a:noFill/>
                    </a:lnR>
                    <a:lnT>
                      <a:noFill/>
                    </a:lnT>
                    <a:lnB>
                      <a:noFill/>
                    </a:lnB>
                    <a:lnTlToBr>
                      <a:noFill/>
                    </a:lnTlToBr>
                    <a:lnBlToTr>
                      <a:noFill/>
                    </a:lnBlToTr>
                    <a:solidFill>
                      <a:srgbClr val="F63E3E"/>
                    </a:solidFill>
                  </a:tcPr>
                </a:tc>
              </a:tr>
              <a:tr h="1809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Topology</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Point-to-multipoint; repeater</a:t>
                      </a:r>
                    </a:p>
                  </a:txBody>
                  <a:tcPr anchor="ctr"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Frequency bands</a:t>
                      </a:r>
                    </a:p>
                  </a:txBody>
                  <a:tcPr anchor="ct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136 – 174 MHz (VHF), 400 – 470 MHz (UHF)</a:t>
                      </a:r>
                    </a:p>
                  </a:txBody>
                  <a:tcPr anchor="ctr" horzOverflow="overflow">
                    <a:lnL>
                      <a:noFill/>
                    </a:lnL>
                    <a:lnR>
                      <a:noFill/>
                    </a:lnR>
                    <a:lnT>
                      <a:noFill/>
                    </a:lnT>
                    <a:lnB>
                      <a:noFill/>
                    </a:lnB>
                    <a:lnTlToBr>
                      <a:noFill/>
                    </a:lnTlToBr>
                    <a:lnBlToTr>
                      <a:noFill/>
                    </a:lnBlToTr>
                    <a:solidFill>
                      <a:srgbClr val="E9E9E9"/>
                    </a:solidFill>
                  </a:tcPr>
                </a:tc>
              </a:tr>
              <a:tr h="1809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Channel size</a:t>
                      </a:r>
                      <a:endParaRPr kumimoji="0" lang="en-GB" sz="1400" b="0" i="0" u="none" strike="noStrike" cap="none" normalizeH="0" baseline="0" dirty="0" smtClean="0">
                        <a:ln>
                          <a:noFill/>
                        </a:ln>
                        <a:solidFill>
                          <a:srgbClr val="414B56"/>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12.5 kHz, 25 kHz</a:t>
                      </a:r>
                    </a:p>
                  </a:txBody>
                  <a:tcPr anchor="ctr"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Data rate</a:t>
                      </a:r>
                    </a:p>
                  </a:txBody>
                  <a:tcPr anchor="ct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9.6 </a:t>
                      </a:r>
                      <a:r>
                        <a:rPr kumimoji="0" lang="en-GB" sz="1400" b="0" i="0" u="none" strike="noStrike" cap="none" normalizeH="0" baseline="0" dirty="0" err="1" smtClean="0">
                          <a:ln>
                            <a:noFill/>
                          </a:ln>
                          <a:solidFill>
                            <a:srgbClr val="414B56"/>
                          </a:solidFill>
                          <a:effectLst/>
                          <a:latin typeface="Arial" pitchFamily="34" charset="0"/>
                        </a:rPr>
                        <a:t>kbit</a:t>
                      </a:r>
                      <a:r>
                        <a:rPr kumimoji="0" lang="en-GB" sz="1400" b="0" i="0" u="none" strike="noStrike" cap="none" normalizeH="0" baseline="0" dirty="0" smtClean="0">
                          <a:ln>
                            <a:noFill/>
                          </a:ln>
                          <a:solidFill>
                            <a:srgbClr val="414B56"/>
                          </a:solidFill>
                          <a:effectLst/>
                          <a:latin typeface="Arial" pitchFamily="34" charset="0"/>
                        </a:rPr>
                        <a:t>/s, 19.2 </a:t>
                      </a:r>
                      <a:r>
                        <a:rPr kumimoji="0" lang="en-GB" sz="1400" b="0" i="0" u="none" strike="noStrike" cap="none" normalizeH="0" baseline="0" dirty="0" err="1" smtClean="0">
                          <a:ln>
                            <a:noFill/>
                          </a:ln>
                          <a:solidFill>
                            <a:srgbClr val="414B56"/>
                          </a:solidFill>
                          <a:effectLst/>
                          <a:latin typeface="Arial" pitchFamily="34" charset="0"/>
                        </a:rPr>
                        <a:t>kbit</a:t>
                      </a:r>
                      <a:r>
                        <a:rPr kumimoji="0" lang="en-GB" sz="1400" b="0" i="0" u="none" strike="noStrike" cap="none" normalizeH="0" baseline="0" dirty="0" smtClean="0">
                          <a:ln>
                            <a:noFill/>
                          </a:ln>
                          <a:solidFill>
                            <a:srgbClr val="414B56"/>
                          </a:solidFill>
                          <a:effectLst/>
                          <a:latin typeface="Arial" pitchFamily="34" charset="0"/>
                        </a:rPr>
                        <a:t>/s</a:t>
                      </a:r>
                    </a:p>
                  </a:txBody>
                  <a:tcPr anchor="ctr" horzOverflow="overflow">
                    <a:lnL>
                      <a:noFill/>
                    </a:lnL>
                    <a:lnR>
                      <a:noFill/>
                    </a:lnR>
                    <a:lnT>
                      <a:noFill/>
                    </a:lnT>
                    <a:lnB>
                      <a:noFill/>
                    </a:lnB>
                    <a:lnTlToBr>
                      <a:noFill/>
                    </a:lnTlToBr>
                    <a:lnBlToTr>
                      <a:noFill/>
                    </a:lnBlToTr>
                    <a:solidFill>
                      <a:srgbClr val="E9E9E9"/>
                    </a:solidFill>
                  </a:tcPr>
                </a:tc>
              </a:tr>
              <a:tr h="3857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Power Output</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0.01 - 5.0 W (+10 to +37dBm)</a:t>
                      </a:r>
                    </a:p>
                  </a:txBody>
                  <a:tcPr anchor="ctr" horzOverflow="overflow">
                    <a:lnL>
                      <a:noFill/>
                    </a:lnL>
                    <a:lnR>
                      <a:noFill/>
                    </a:lnR>
                    <a:lnT>
                      <a:noFill/>
                    </a:lnT>
                    <a:lnB>
                      <a:noFill/>
                    </a:lnB>
                    <a:lnTlToBr>
                      <a:noFill/>
                    </a:lnTlToBr>
                    <a:lnBlToTr>
                      <a:noFill/>
                    </a:lnBlToTr>
                    <a:noFill/>
                  </a:tcPr>
                </a:tc>
              </a:tr>
              <a:tr h="3587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Rx Sensitivity (BER&lt;10</a:t>
                      </a:r>
                      <a:r>
                        <a:rPr kumimoji="0" lang="en-US" sz="1400" b="0" i="0" u="none" strike="noStrike" cap="none" normalizeH="0" baseline="0" smtClean="0">
                          <a:ln>
                            <a:noFill/>
                          </a:ln>
                          <a:solidFill>
                            <a:srgbClr val="414B56"/>
                          </a:solidFill>
                          <a:effectLst/>
                          <a:latin typeface="Arial" pitchFamily="34" charset="0"/>
                          <a:cs typeface="Arial" pitchFamily="34" charset="0"/>
                        </a:rPr>
                        <a:t>­²)</a:t>
                      </a:r>
                    </a:p>
                  </a:txBody>
                  <a:tcPr anchor="ct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-117dBm</a:t>
                      </a:r>
                    </a:p>
                  </a:txBody>
                  <a:tcPr anchor="ctr" horzOverflow="overflow">
                    <a:lnL>
                      <a:noFill/>
                    </a:lnL>
                    <a:lnR>
                      <a:noFill/>
                    </a:lnR>
                    <a:lnT>
                      <a:noFill/>
                    </a:lnT>
                    <a:lnB>
                      <a:noFill/>
                    </a:lnB>
                    <a:lnTlToBr>
                      <a:noFill/>
                    </a:lnTlToBr>
                    <a:lnBlToTr>
                      <a:noFill/>
                    </a:lnBlToTr>
                    <a:solidFill>
                      <a:srgbClr val="E9E9E9"/>
                    </a:solidFill>
                  </a:tcPr>
                </a:tc>
              </a:tr>
              <a:tr h="3587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Protocols</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RS-232 and IEEE 802.3 </a:t>
                      </a:r>
                    </a:p>
                  </a:txBody>
                  <a:tcPr anchor="ctr"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Modulation</a:t>
                      </a:r>
                    </a:p>
                  </a:txBody>
                  <a:tcPr anchor="ct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4-CPFSK </a:t>
                      </a:r>
                    </a:p>
                  </a:txBody>
                  <a:tcPr anchor="ctr" horzOverflow="overflow">
                    <a:lnL>
                      <a:noFill/>
                    </a:lnL>
                    <a:lnR>
                      <a:noFill/>
                    </a:lnR>
                    <a:lnT>
                      <a:noFill/>
                    </a:lnT>
                    <a:lnB>
                      <a:noFill/>
                    </a:lnB>
                    <a:lnTlToBr>
                      <a:noFill/>
                    </a:lnTlToBr>
                    <a:lnBlToTr>
                      <a:noFill/>
                    </a:lnBlToTr>
                    <a:solidFill>
                      <a:srgbClr val="E9E9E9"/>
                    </a:solidFill>
                  </a:tcPr>
                </a:tc>
              </a:tr>
              <a:tr h="1809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Encryption</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256 bit AES </a:t>
                      </a:r>
                    </a:p>
                  </a:txBody>
                  <a:tcPr anchor="ctr"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Temperature</a:t>
                      </a:r>
                    </a:p>
                  </a:txBody>
                  <a:tcPr anchor="ct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-40 to +70°C</a:t>
                      </a:r>
                    </a:p>
                  </a:txBody>
                  <a:tcPr anchor="ctr" horzOverflow="overflow">
                    <a:lnL>
                      <a:noFill/>
                    </a:lnL>
                    <a:lnR>
                      <a:noFill/>
                    </a:lnR>
                    <a:lnT>
                      <a:noFill/>
                    </a:lnT>
                    <a:lnB>
                      <a:noFill/>
                    </a:lnB>
                    <a:lnTlToBr>
                      <a:noFill/>
                    </a:lnTlToBr>
                    <a:lnBlToTr>
                      <a:noFill/>
                    </a:lnBlToTr>
                    <a:solidFill>
                      <a:srgbClr val="E9E9E9"/>
                    </a:solidFill>
                  </a:tcPr>
                </a:tc>
              </a:tr>
              <a:tr h="1809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Form factor</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pl-PL" sz="1400" b="0" i="0" u="none" strike="noStrike" cap="none" normalizeH="0" baseline="0" dirty="0" smtClean="0">
                          <a:ln>
                            <a:noFill/>
                          </a:ln>
                          <a:solidFill>
                            <a:srgbClr val="414B56"/>
                          </a:solidFill>
                          <a:effectLst/>
                          <a:latin typeface="Arial" pitchFamily="34" charset="0"/>
                        </a:rPr>
                        <a:t>177W x 110D x 41.5H </a:t>
                      </a:r>
                      <a:r>
                        <a:rPr kumimoji="0" lang="en-NZ" sz="1400" b="0" i="0" u="none" strike="noStrike" cap="none" normalizeH="0" baseline="0" dirty="0" smtClean="0">
                          <a:ln>
                            <a:noFill/>
                          </a:ln>
                          <a:solidFill>
                            <a:srgbClr val="414B56"/>
                          </a:solidFill>
                          <a:effectLst/>
                          <a:latin typeface="Arial" pitchFamily="34" charset="0"/>
                        </a:rPr>
                        <a:t>(mm)</a:t>
                      </a:r>
                      <a:endParaRPr kumimoji="0" lang="en-GB" sz="1400" b="0" i="0" u="none" strike="noStrike" cap="none" normalizeH="0" baseline="0" dirty="0" smtClean="0">
                        <a:ln>
                          <a:noFill/>
                        </a:ln>
                        <a:solidFill>
                          <a:srgbClr val="414B56"/>
                        </a:solidFill>
                        <a:effectLst/>
                        <a:latin typeface="Arial" pitchFamily="34" charset="0"/>
                      </a:endParaRPr>
                    </a:p>
                  </a:txBody>
                  <a:tcPr anchor="ctr"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smtClean="0">
                          <a:ln>
                            <a:noFill/>
                          </a:ln>
                          <a:solidFill>
                            <a:srgbClr val="414B56"/>
                          </a:solidFill>
                          <a:effectLst/>
                          <a:latin typeface="Arial" pitchFamily="34" charset="0"/>
                        </a:rPr>
                        <a:t>Standards</a:t>
                      </a:r>
                    </a:p>
                  </a:txBody>
                  <a:tcPr anchor="ctr" horzOverflow="overflow">
                    <a:lnL>
                      <a:noFill/>
                    </a:lnL>
                    <a:lnR>
                      <a:noFill/>
                    </a:lnR>
                    <a:lnT>
                      <a:noFill/>
                    </a:lnT>
                    <a:lnB>
                      <a:noFill/>
                    </a:lnB>
                    <a:lnTlToBr>
                      <a:noFill/>
                    </a:lnTlToBr>
                    <a:lnBlToTr>
                      <a:noFill/>
                    </a:lnBlToTr>
                    <a:solidFill>
                      <a:srgbClr val="E9E9E9"/>
                    </a:soli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GB" sz="1400" b="0" i="0" u="none" strike="noStrike" cap="none" normalizeH="0" baseline="0" dirty="0" smtClean="0">
                          <a:ln>
                            <a:noFill/>
                          </a:ln>
                          <a:solidFill>
                            <a:srgbClr val="414B56"/>
                          </a:solidFill>
                          <a:effectLst/>
                          <a:latin typeface="Arial" pitchFamily="34" charset="0"/>
                        </a:rPr>
                        <a:t>ETSI , FCC, IC, RF, EMC, safety/environ</a:t>
                      </a:r>
                      <a:r>
                        <a:rPr kumimoji="0" lang="en-US" sz="1400" b="0" i="0" u="none" strike="noStrike" cap="none" normalizeH="0" baseline="0" dirty="0" smtClean="0">
                          <a:ln>
                            <a:noFill/>
                          </a:ln>
                          <a:solidFill>
                            <a:srgbClr val="414B56"/>
                          </a:solidFill>
                          <a:effectLst/>
                          <a:latin typeface="Arial" pitchFamily="34" charset="0"/>
                          <a:cs typeface="Arial" pitchFamily="34" charset="0"/>
                        </a:rPr>
                        <a:t>mental</a:t>
                      </a:r>
                    </a:p>
                  </a:txBody>
                  <a:tcPr anchor="ctr" horzOverflow="overflow">
                    <a:lnL>
                      <a:noFill/>
                    </a:lnL>
                    <a:lnR>
                      <a:noFill/>
                    </a:lnR>
                    <a:lnT>
                      <a:noFill/>
                    </a:lnT>
                    <a:lnB>
                      <a:noFill/>
                    </a:lnB>
                    <a:lnTlToBr>
                      <a:noFill/>
                    </a:lnTlToBr>
                    <a:lnBlToTr>
                      <a:noFill/>
                    </a:lnBlToTr>
                    <a:solidFill>
                      <a:srgbClr val="E9E9E9"/>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pPr eaLnBrk="1" hangingPunct="1"/>
            <a:r>
              <a:rPr lang="en-GB" dirty="0" smtClean="0"/>
              <a:t>Aprisa SR operation – serial and Ethernet data downlink</a:t>
            </a:r>
          </a:p>
        </p:txBody>
      </p:sp>
      <p:sp>
        <p:nvSpPr>
          <p:cNvPr id="5" name="Text Placeholder 4"/>
          <p:cNvSpPr>
            <a:spLocks noGrp="1"/>
          </p:cNvSpPr>
          <p:nvPr>
            <p:ph type="body" sz="quarter" idx="13"/>
          </p:nvPr>
        </p:nvSpPr>
        <p:spPr>
          <a:xfrm>
            <a:off x="381599" y="4976262"/>
            <a:ext cx="8387015" cy="1259574"/>
          </a:xfrm>
        </p:spPr>
        <p:txBody>
          <a:bodyPr>
            <a:normAutofit fontScale="92500" lnSpcReduction="10000"/>
          </a:bodyPr>
          <a:lstStyle/>
          <a:p>
            <a:pPr>
              <a:defRPr/>
            </a:pPr>
            <a:r>
              <a:rPr lang="en-NZ" kern="0" dirty="0" smtClean="0"/>
              <a:t>Serial and Ethernet data may be carried by the same radio network at the same time; simultaneously addressing legacy and IP based RTU/IED devices. Customer settable priority queuing is used at the base station to schedule serial and IP traffic. The benefit of this approach is the simple upgrade of RTUs from serial to Ethernet.</a:t>
            </a:r>
          </a:p>
          <a:p>
            <a:endParaRPr lang="en-NZ" dirty="0"/>
          </a:p>
        </p:txBody>
      </p:sp>
      <p:pic>
        <p:nvPicPr>
          <p:cNvPr id="8196" name="Picture 3"/>
          <p:cNvPicPr>
            <a:picLocks noChangeAspect="1" noChangeArrowheads="1"/>
          </p:cNvPicPr>
          <p:nvPr/>
        </p:nvPicPr>
        <p:blipFill>
          <a:blip r:embed="rId3" cstate="print"/>
          <a:srcRect/>
          <a:stretch>
            <a:fillRect/>
          </a:stretch>
        </p:blipFill>
        <p:spPr bwMode="gray">
          <a:xfrm>
            <a:off x="497022" y="1179513"/>
            <a:ext cx="4860925" cy="36798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r>
              <a:rPr lang="en-GB" dirty="0" smtClean="0"/>
              <a:t>Aprisa SR operation – serial and Ethernet data uplink</a:t>
            </a:r>
          </a:p>
        </p:txBody>
      </p:sp>
      <p:sp>
        <p:nvSpPr>
          <p:cNvPr id="5" name="Text Placeholder 4"/>
          <p:cNvSpPr>
            <a:spLocks noGrp="1"/>
          </p:cNvSpPr>
          <p:nvPr>
            <p:ph type="body" sz="quarter" idx="13"/>
          </p:nvPr>
        </p:nvSpPr>
        <p:spPr>
          <a:xfrm>
            <a:off x="381599" y="4975200"/>
            <a:ext cx="8127133" cy="1387099"/>
          </a:xfrm>
        </p:spPr>
        <p:txBody>
          <a:bodyPr>
            <a:normAutofit lnSpcReduction="10000"/>
          </a:bodyPr>
          <a:lstStyle/>
          <a:p>
            <a:pPr>
              <a:lnSpc>
                <a:spcPct val="140000"/>
              </a:lnSpc>
              <a:defRPr/>
            </a:pPr>
            <a:r>
              <a:rPr lang="en-NZ" kern="0" dirty="0" smtClean="0"/>
              <a:t>Serial data received by a remote station is </a:t>
            </a:r>
            <a:r>
              <a:rPr lang="en-NZ" kern="0" dirty="0" err="1" smtClean="0"/>
              <a:t>unicast</a:t>
            </a:r>
            <a:r>
              <a:rPr lang="en-NZ" kern="0" dirty="0" smtClean="0"/>
              <a:t> to the base station. Access to the channel by multiple remote stations is managed using a slotted contention-based MAC process managed using access request / access grant control messages. This improves channel utilisation and network efficiency, particularly in larger networks.</a:t>
            </a:r>
          </a:p>
        </p:txBody>
      </p:sp>
      <p:pic>
        <p:nvPicPr>
          <p:cNvPr id="9220" name="Picture 2"/>
          <p:cNvPicPr>
            <a:picLocks noChangeAspect="1" noChangeArrowheads="1"/>
          </p:cNvPicPr>
          <p:nvPr/>
        </p:nvPicPr>
        <p:blipFill>
          <a:blip r:embed="rId3" cstate="print"/>
          <a:srcRect/>
          <a:stretch>
            <a:fillRect/>
          </a:stretch>
        </p:blipFill>
        <p:spPr bwMode="gray">
          <a:xfrm>
            <a:off x="496800" y="1180800"/>
            <a:ext cx="4860925" cy="36798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Aprisa SR architecture</a:t>
            </a:r>
            <a:endParaRPr lang="en-NZ" dirty="0"/>
          </a:p>
        </p:txBody>
      </p:sp>
      <p:grpSp>
        <p:nvGrpSpPr>
          <p:cNvPr id="20" name="Group 19"/>
          <p:cNvGrpSpPr/>
          <p:nvPr/>
        </p:nvGrpSpPr>
        <p:grpSpPr>
          <a:xfrm>
            <a:off x="7311179" y="1153436"/>
            <a:ext cx="1080000" cy="500515"/>
            <a:chOff x="6666304" y="1143811"/>
            <a:chExt cx="1080000" cy="500515"/>
          </a:xfrm>
        </p:grpSpPr>
        <p:sp>
          <p:nvSpPr>
            <p:cNvPr id="6" name="Rectangle 3"/>
            <p:cNvSpPr txBox="1">
              <a:spLocks noChangeAspect="1" noChangeArrowheads="1"/>
            </p:cNvSpPr>
            <p:nvPr/>
          </p:nvSpPr>
          <p:spPr bwMode="gray">
            <a:xfrm>
              <a:off x="6737684" y="1276962"/>
              <a:ext cx="962527" cy="327259"/>
            </a:xfrm>
            <a:prstGeom prst="rect">
              <a:avLst/>
            </a:prstGeom>
            <a:noFill/>
            <a:ln w="9525">
              <a:noFill/>
              <a:miter lim="800000"/>
              <a:headEnd/>
              <a:tailEnd/>
            </a:ln>
          </p:spPr>
          <p:txBody>
            <a:bodyPr lIns="0" tIns="0" rIns="0" bIns="0"/>
            <a:lstStyle/>
            <a:p>
              <a:pPr algn="ctr" eaLnBrk="1" hangingPunct="1">
                <a:lnSpc>
                  <a:spcPct val="130000"/>
                </a:lnSpc>
                <a:spcBef>
                  <a:spcPct val="20000"/>
                </a:spcBef>
                <a:defRPr/>
              </a:pPr>
              <a:r>
                <a:rPr lang="en-GB" sz="1200" kern="0" dirty="0" smtClean="0">
                  <a:solidFill>
                    <a:srgbClr val="414B56"/>
                  </a:solidFill>
                  <a:latin typeface="Arial" pitchFamily="34" charset="0"/>
                  <a:cs typeface="Arial" pitchFamily="34" charset="0"/>
                </a:rPr>
                <a:t>Application</a:t>
              </a:r>
              <a:endParaRPr lang="en-GB" sz="1200" kern="0" dirty="0">
                <a:solidFill>
                  <a:srgbClr val="414B56"/>
                </a:solidFill>
                <a:latin typeface="Arial" pitchFamily="34" charset="0"/>
                <a:cs typeface="Arial" pitchFamily="34" charset="0"/>
              </a:endParaRPr>
            </a:p>
            <a:p>
              <a:pPr marL="342900" indent="-342900" algn="ct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sp>
          <p:nvSpPr>
            <p:cNvPr id="9" name="Rounded Rectangle 8"/>
            <p:cNvSpPr/>
            <p:nvPr/>
          </p:nvSpPr>
          <p:spPr>
            <a:xfrm>
              <a:off x="6666304" y="1143811"/>
              <a:ext cx="1080000" cy="500515"/>
            </a:xfrm>
            <a:prstGeom prst="roundRect">
              <a:avLst/>
            </a:prstGeom>
            <a:noFill/>
            <a:ln>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1" name="Group 20"/>
          <p:cNvGrpSpPr/>
          <p:nvPr/>
        </p:nvGrpSpPr>
        <p:grpSpPr>
          <a:xfrm>
            <a:off x="7311179" y="2034849"/>
            <a:ext cx="1080000" cy="500515"/>
            <a:chOff x="6666304" y="2062623"/>
            <a:chExt cx="1080000" cy="500515"/>
          </a:xfrm>
        </p:grpSpPr>
        <p:sp>
          <p:nvSpPr>
            <p:cNvPr id="7" name="Rectangle 3"/>
            <p:cNvSpPr txBox="1">
              <a:spLocks noChangeAspect="1" noChangeArrowheads="1"/>
            </p:cNvSpPr>
            <p:nvPr/>
          </p:nvSpPr>
          <p:spPr bwMode="gray">
            <a:xfrm>
              <a:off x="6737684" y="2190158"/>
              <a:ext cx="962527" cy="327259"/>
            </a:xfrm>
            <a:prstGeom prst="rect">
              <a:avLst/>
            </a:prstGeom>
            <a:noFill/>
            <a:ln w="9525">
              <a:noFill/>
              <a:miter lim="800000"/>
              <a:headEnd/>
              <a:tailEnd/>
            </a:ln>
          </p:spPr>
          <p:txBody>
            <a:bodyPr lIns="0" tIns="0" rIns="0" bIns="0"/>
            <a:lstStyle/>
            <a:p>
              <a:pPr algn="ctr" eaLnBrk="1" hangingPunct="1">
                <a:lnSpc>
                  <a:spcPct val="130000"/>
                </a:lnSpc>
                <a:spcBef>
                  <a:spcPct val="20000"/>
                </a:spcBef>
                <a:defRPr/>
              </a:pPr>
              <a:r>
                <a:rPr lang="en-GB" sz="1200" kern="0" dirty="0" smtClean="0">
                  <a:solidFill>
                    <a:srgbClr val="414B56"/>
                  </a:solidFill>
                  <a:latin typeface="Arial" pitchFamily="34" charset="0"/>
                  <a:cs typeface="Arial" pitchFamily="34" charset="0"/>
                </a:rPr>
                <a:t>Transport</a:t>
              </a:r>
              <a:endParaRPr lang="en-GB" sz="1200" kern="0" dirty="0">
                <a:solidFill>
                  <a:srgbClr val="414B56"/>
                </a:solidFill>
                <a:latin typeface="Arial" pitchFamily="34" charset="0"/>
                <a:cs typeface="Arial" pitchFamily="34" charset="0"/>
              </a:endParaRPr>
            </a:p>
            <a:p>
              <a:pPr marL="342900" indent="-342900" algn="ct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sp>
          <p:nvSpPr>
            <p:cNvPr id="10" name="Rounded Rectangle 9"/>
            <p:cNvSpPr/>
            <p:nvPr/>
          </p:nvSpPr>
          <p:spPr>
            <a:xfrm>
              <a:off x="6666304" y="2062623"/>
              <a:ext cx="1080000" cy="500515"/>
            </a:xfrm>
            <a:prstGeom prst="roundRect">
              <a:avLst/>
            </a:prstGeom>
            <a:noFill/>
            <a:ln>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2" name="Group 21"/>
          <p:cNvGrpSpPr/>
          <p:nvPr/>
        </p:nvGrpSpPr>
        <p:grpSpPr>
          <a:xfrm>
            <a:off x="7311179" y="2916262"/>
            <a:ext cx="1080000" cy="500515"/>
            <a:chOff x="6666304" y="3039184"/>
            <a:chExt cx="1080000" cy="500515"/>
          </a:xfrm>
        </p:grpSpPr>
        <p:sp>
          <p:nvSpPr>
            <p:cNvPr id="8" name="Rectangle 3"/>
            <p:cNvSpPr txBox="1">
              <a:spLocks noChangeAspect="1" noChangeArrowheads="1"/>
            </p:cNvSpPr>
            <p:nvPr/>
          </p:nvSpPr>
          <p:spPr bwMode="gray">
            <a:xfrm>
              <a:off x="6737684" y="3175548"/>
              <a:ext cx="962527" cy="327259"/>
            </a:xfrm>
            <a:prstGeom prst="rect">
              <a:avLst/>
            </a:prstGeom>
            <a:noFill/>
            <a:ln w="9525">
              <a:noFill/>
              <a:miter lim="800000"/>
              <a:headEnd/>
              <a:tailEnd/>
            </a:ln>
          </p:spPr>
          <p:txBody>
            <a:bodyPr lIns="0" tIns="0" rIns="0" bIns="0"/>
            <a:lstStyle/>
            <a:p>
              <a:pPr algn="ctr" eaLnBrk="1" hangingPunct="1">
                <a:lnSpc>
                  <a:spcPct val="130000"/>
                </a:lnSpc>
                <a:spcBef>
                  <a:spcPct val="20000"/>
                </a:spcBef>
                <a:defRPr/>
              </a:pPr>
              <a:r>
                <a:rPr lang="en-GB" sz="1200" kern="0" dirty="0" smtClean="0">
                  <a:solidFill>
                    <a:srgbClr val="414B56"/>
                  </a:solidFill>
                  <a:latin typeface="Arial" pitchFamily="34" charset="0"/>
                  <a:cs typeface="Arial" pitchFamily="34" charset="0"/>
                </a:rPr>
                <a:t>Network</a:t>
              </a:r>
              <a:endParaRPr lang="en-GB" sz="1200" kern="0" dirty="0">
                <a:solidFill>
                  <a:srgbClr val="414B56"/>
                </a:solidFill>
                <a:latin typeface="Arial" pitchFamily="34" charset="0"/>
                <a:cs typeface="Arial" pitchFamily="34" charset="0"/>
              </a:endParaRPr>
            </a:p>
            <a:p>
              <a:pPr marL="342900" indent="-342900" algn="ct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sp>
          <p:nvSpPr>
            <p:cNvPr id="11" name="Rounded Rectangle 10"/>
            <p:cNvSpPr/>
            <p:nvPr/>
          </p:nvSpPr>
          <p:spPr>
            <a:xfrm>
              <a:off x="6666304" y="3039184"/>
              <a:ext cx="1080000" cy="500515"/>
            </a:xfrm>
            <a:prstGeom prst="roundRect">
              <a:avLst/>
            </a:prstGeom>
            <a:noFill/>
            <a:ln>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2" name="Up-Down Arrow 11"/>
          <p:cNvSpPr/>
          <p:nvPr/>
        </p:nvSpPr>
        <p:spPr>
          <a:xfrm>
            <a:off x="7757855" y="1662600"/>
            <a:ext cx="223200" cy="363600"/>
          </a:xfrm>
          <a:prstGeom prst="upDownArrow">
            <a:avLst/>
          </a:prstGeom>
          <a:noFill/>
          <a:ln>
            <a:solidFill>
              <a:srgbClr val="41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3" name="Group 22"/>
          <p:cNvGrpSpPr/>
          <p:nvPr/>
        </p:nvGrpSpPr>
        <p:grpSpPr>
          <a:xfrm>
            <a:off x="7311179" y="3797675"/>
            <a:ext cx="1080000" cy="500515"/>
            <a:chOff x="6666304" y="3702527"/>
            <a:chExt cx="1080000" cy="500515"/>
          </a:xfrm>
        </p:grpSpPr>
        <p:sp>
          <p:nvSpPr>
            <p:cNvPr id="13" name="Rectangle 3"/>
            <p:cNvSpPr txBox="1">
              <a:spLocks noChangeAspect="1" noChangeArrowheads="1"/>
            </p:cNvSpPr>
            <p:nvPr/>
          </p:nvSpPr>
          <p:spPr bwMode="gray">
            <a:xfrm>
              <a:off x="6737684" y="3835678"/>
              <a:ext cx="962527" cy="327259"/>
            </a:xfrm>
            <a:prstGeom prst="rect">
              <a:avLst/>
            </a:prstGeom>
            <a:noFill/>
            <a:ln w="9525">
              <a:noFill/>
              <a:miter lim="800000"/>
              <a:headEnd/>
              <a:tailEnd/>
            </a:ln>
          </p:spPr>
          <p:txBody>
            <a:bodyPr lIns="0" tIns="0" rIns="0" bIns="0"/>
            <a:lstStyle/>
            <a:p>
              <a:pPr algn="ctr" eaLnBrk="1" hangingPunct="1">
                <a:lnSpc>
                  <a:spcPct val="130000"/>
                </a:lnSpc>
                <a:spcBef>
                  <a:spcPct val="20000"/>
                </a:spcBef>
                <a:defRPr/>
              </a:pPr>
              <a:r>
                <a:rPr lang="en-GB" sz="1200" kern="0" dirty="0" smtClean="0">
                  <a:solidFill>
                    <a:srgbClr val="414B56"/>
                  </a:solidFill>
                  <a:latin typeface="Arial" pitchFamily="34" charset="0"/>
                  <a:cs typeface="Arial" pitchFamily="34" charset="0"/>
                </a:rPr>
                <a:t>Data link</a:t>
              </a:r>
              <a:endParaRPr lang="en-GB" sz="1200" kern="0" dirty="0">
                <a:solidFill>
                  <a:srgbClr val="414B56"/>
                </a:solidFill>
                <a:latin typeface="Arial" pitchFamily="34" charset="0"/>
                <a:cs typeface="Arial" pitchFamily="34" charset="0"/>
              </a:endParaRPr>
            </a:p>
            <a:p>
              <a:pPr marL="342900" indent="-342900" algn="ct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sp>
          <p:nvSpPr>
            <p:cNvPr id="15" name="Rounded Rectangle 14"/>
            <p:cNvSpPr/>
            <p:nvPr/>
          </p:nvSpPr>
          <p:spPr>
            <a:xfrm>
              <a:off x="6666304" y="3702527"/>
              <a:ext cx="1080000" cy="500515"/>
            </a:xfrm>
            <a:prstGeom prst="roundRect">
              <a:avLst/>
            </a:prstGeom>
            <a:noFill/>
            <a:ln>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4" name="Group 23"/>
          <p:cNvGrpSpPr/>
          <p:nvPr/>
        </p:nvGrpSpPr>
        <p:grpSpPr>
          <a:xfrm>
            <a:off x="7311179" y="4679089"/>
            <a:ext cx="1080000" cy="500515"/>
            <a:chOff x="6666304" y="4650214"/>
            <a:chExt cx="1080000" cy="500515"/>
          </a:xfrm>
        </p:grpSpPr>
        <p:sp>
          <p:nvSpPr>
            <p:cNvPr id="14" name="Rectangle 3"/>
            <p:cNvSpPr txBox="1">
              <a:spLocks noChangeAspect="1" noChangeArrowheads="1"/>
            </p:cNvSpPr>
            <p:nvPr/>
          </p:nvSpPr>
          <p:spPr bwMode="gray">
            <a:xfrm>
              <a:off x="6737684" y="4777749"/>
              <a:ext cx="962527" cy="327259"/>
            </a:xfrm>
            <a:prstGeom prst="rect">
              <a:avLst/>
            </a:prstGeom>
            <a:noFill/>
            <a:ln w="9525">
              <a:noFill/>
              <a:miter lim="800000"/>
              <a:headEnd/>
              <a:tailEnd/>
            </a:ln>
          </p:spPr>
          <p:txBody>
            <a:bodyPr lIns="0" tIns="0" rIns="0" bIns="0"/>
            <a:lstStyle/>
            <a:p>
              <a:pPr algn="ctr" eaLnBrk="1" hangingPunct="1">
                <a:lnSpc>
                  <a:spcPct val="130000"/>
                </a:lnSpc>
                <a:spcBef>
                  <a:spcPct val="20000"/>
                </a:spcBef>
                <a:defRPr/>
              </a:pPr>
              <a:r>
                <a:rPr lang="en-GB" sz="1200" kern="0" dirty="0" smtClean="0">
                  <a:solidFill>
                    <a:srgbClr val="414B56"/>
                  </a:solidFill>
                  <a:latin typeface="Arial" pitchFamily="34" charset="0"/>
                  <a:cs typeface="Arial" pitchFamily="34" charset="0"/>
                </a:rPr>
                <a:t>Physical</a:t>
              </a:r>
              <a:endParaRPr lang="en-GB" sz="1200" kern="0" dirty="0">
                <a:solidFill>
                  <a:srgbClr val="414B56"/>
                </a:solidFill>
                <a:latin typeface="Arial" pitchFamily="34" charset="0"/>
                <a:cs typeface="Arial" pitchFamily="34" charset="0"/>
              </a:endParaRPr>
            </a:p>
            <a:p>
              <a:pPr marL="342900" indent="-342900" algn="ctr" eaLnBrk="1" hangingPunct="1">
                <a:lnSpc>
                  <a:spcPct val="130000"/>
                </a:lnSpc>
                <a:spcBef>
                  <a:spcPct val="20000"/>
                </a:spcBef>
                <a:buClr>
                  <a:srgbClr val="FF4D4D"/>
                </a:buClr>
                <a:defRPr/>
              </a:pPr>
              <a:endParaRPr lang="en-GB" sz="1600" kern="0" dirty="0">
                <a:solidFill>
                  <a:srgbClr val="414B56"/>
                </a:solidFill>
                <a:latin typeface="Arial" pitchFamily="34" charset="0"/>
                <a:cs typeface="Arial" pitchFamily="34" charset="0"/>
              </a:endParaRPr>
            </a:p>
          </p:txBody>
        </p:sp>
        <p:sp>
          <p:nvSpPr>
            <p:cNvPr id="16" name="Rounded Rectangle 15"/>
            <p:cNvSpPr/>
            <p:nvPr/>
          </p:nvSpPr>
          <p:spPr>
            <a:xfrm>
              <a:off x="6666304" y="4650214"/>
              <a:ext cx="1080000" cy="500515"/>
            </a:xfrm>
            <a:prstGeom prst="roundRect">
              <a:avLst/>
            </a:prstGeom>
            <a:noFill/>
            <a:ln>
              <a:solidFill>
                <a:srgbClr val="F6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7" name="Up-Down Arrow 16"/>
          <p:cNvSpPr/>
          <p:nvPr/>
        </p:nvSpPr>
        <p:spPr>
          <a:xfrm>
            <a:off x="7757855" y="4306839"/>
            <a:ext cx="223200" cy="363600"/>
          </a:xfrm>
          <a:prstGeom prst="upDownArrow">
            <a:avLst/>
          </a:prstGeom>
          <a:noFill/>
          <a:ln>
            <a:solidFill>
              <a:srgbClr val="41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Up-Down Arrow 17"/>
          <p:cNvSpPr/>
          <p:nvPr/>
        </p:nvSpPr>
        <p:spPr>
          <a:xfrm>
            <a:off x="7757855" y="3425426"/>
            <a:ext cx="223200" cy="363600"/>
          </a:xfrm>
          <a:prstGeom prst="upDownArrow">
            <a:avLst/>
          </a:prstGeom>
          <a:noFill/>
          <a:ln>
            <a:solidFill>
              <a:srgbClr val="41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Up-Down Arrow 18"/>
          <p:cNvSpPr/>
          <p:nvPr/>
        </p:nvSpPr>
        <p:spPr>
          <a:xfrm>
            <a:off x="7757855" y="2544013"/>
            <a:ext cx="223200" cy="363600"/>
          </a:xfrm>
          <a:prstGeom prst="upDownArrow">
            <a:avLst/>
          </a:prstGeom>
          <a:noFill/>
          <a:ln>
            <a:solidFill>
              <a:srgbClr val="414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 Placeholder 2"/>
          <p:cNvSpPr txBox="1">
            <a:spLocks/>
          </p:cNvSpPr>
          <p:nvPr/>
        </p:nvSpPr>
        <p:spPr>
          <a:xfrm>
            <a:off x="381596" y="1144800"/>
            <a:ext cx="6818101" cy="5236528"/>
          </a:xfrm>
          <a:prstGeom prst="rect">
            <a:avLst/>
          </a:prstGeom>
        </p:spPr>
        <p:txBody>
          <a:bodyPr>
            <a:noAutofit/>
          </a:bodyPr>
          <a:lstStyle/>
          <a:p>
            <a:pPr>
              <a:lnSpc>
                <a:spcPct val="130000"/>
              </a:lnSpc>
              <a:spcBef>
                <a:spcPct val="20000"/>
              </a:spcBef>
            </a:pPr>
            <a:r>
              <a:rPr lang="en-NZ" sz="1600" dirty="0" smtClean="0">
                <a:solidFill>
                  <a:srgbClr val="414B56"/>
                </a:solidFill>
                <a:latin typeface="Arial" pitchFamily="34" charset="0"/>
                <a:cs typeface="Arial" pitchFamily="34" charset="0"/>
              </a:rPr>
              <a:t>The Aprisa SR architecture is based around a layered TCP/IP protocol stack. No special pre-configuration of the interfaces is needed other than management / data selection and serial bit rate selections.</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Application layer: runs proprietary management application software</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Transport layer: runs standard TCP and UDP</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Network layer: standard IP with proprietary automatic radio routing</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Data link layer: the MAC within the data link layer manages end to end data transport between the multiple users of the single wireless channel</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Physical layer: standard RS-232 and Ethernet physical link layers, and a proprietary wireless layer using a one or two frequency half duplex transmission mode. Data is sent over the wireless channel in discrete packets / frames, separated in time. The physical layer provides carrier, symbol and frame synchronisation mainly through the use of preambles, to enable fast synchronisation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smtClean="0"/>
              <a:t>Performance improvement techniques: compression</a:t>
            </a:r>
            <a:endParaRPr lang="en-NZ" dirty="0"/>
          </a:p>
        </p:txBody>
      </p:sp>
      <p:sp>
        <p:nvSpPr>
          <p:cNvPr id="4" name="Text Placeholder 2"/>
          <p:cNvSpPr txBox="1">
            <a:spLocks/>
          </p:cNvSpPr>
          <p:nvPr/>
        </p:nvSpPr>
        <p:spPr>
          <a:xfrm>
            <a:off x="381596" y="1144800"/>
            <a:ext cx="4806421" cy="5236528"/>
          </a:xfrm>
          <a:prstGeom prst="rect">
            <a:avLst/>
          </a:prstGeom>
        </p:spPr>
        <p:txBody>
          <a:bodyPr>
            <a:noAutofit/>
          </a:bodyPr>
          <a:lstStyle/>
          <a:p>
            <a:pPr>
              <a:lnSpc>
                <a:spcPct val="130000"/>
              </a:lnSpc>
              <a:spcBef>
                <a:spcPct val="20000"/>
              </a:spcBef>
            </a:pPr>
            <a:r>
              <a:rPr lang="en-NZ" sz="1600" dirty="0" smtClean="0">
                <a:solidFill>
                  <a:srgbClr val="414B56"/>
                </a:solidFill>
                <a:latin typeface="Arial" pitchFamily="34" charset="0"/>
                <a:cs typeface="Arial" pitchFamily="34" charset="0"/>
              </a:rPr>
              <a:t>Compression is applied to both serial and Ethernet end user data:</a:t>
            </a:r>
            <a:endParaRPr kumimoji="0" lang="en-NZ" sz="1600" b="0" i="0" u="none" strike="noStrike" kern="1200" cap="none" spc="0" normalizeH="0" baseline="0" noProof="0" dirty="0" smtClean="0">
              <a:ln>
                <a:noFill/>
              </a:ln>
              <a:solidFill>
                <a:srgbClr val="414B56"/>
              </a:solidFill>
              <a:effectLst/>
              <a:uLnTx/>
              <a:uFillTx/>
              <a:latin typeface="Arial" pitchFamily="34" charset="0"/>
              <a:ea typeface="+mn-ea"/>
              <a:cs typeface="Arial" pitchFamily="34" charset="0"/>
            </a:endParaRP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Essential for efficient data transfer over narrowband channels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The dynamic table based lossless Lempel–Ziv (LZ) compression algorithm is used to efficiently compress data that has a high proportion of repetitive strings of bytes</a:t>
            </a:r>
          </a:p>
          <a:p>
            <a:pPr marL="381600" lvl="1" indent="-190800">
              <a:lnSpc>
                <a:spcPct val="130000"/>
              </a:lnSpc>
              <a:spcBef>
                <a:spcPct val="20000"/>
              </a:spcBef>
              <a:buClr>
                <a:srgbClr val="F63E3E"/>
              </a:buClr>
              <a:buFont typeface="Arial" pitchFamily="34" charset="0"/>
              <a:buChar char="•"/>
            </a:pPr>
            <a:r>
              <a:rPr lang="en-NZ" sz="1600" dirty="0" smtClean="0">
                <a:solidFill>
                  <a:srgbClr val="414B56"/>
                </a:solidFill>
                <a:latin typeface="Arial" pitchFamily="34" charset="0"/>
                <a:cs typeface="Arial" pitchFamily="34" charset="0"/>
              </a:rPr>
              <a:t>Data stream compression performance is application dependent: text based protocols achieve approximately 50%</a:t>
            </a:r>
          </a:p>
        </p:txBody>
      </p:sp>
      <p:pic>
        <p:nvPicPr>
          <p:cNvPr id="1027" name="Picture 3"/>
          <p:cNvPicPr>
            <a:picLocks noChangeAspect="1" noChangeArrowheads="1"/>
          </p:cNvPicPr>
          <p:nvPr/>
        </p:nvPicPr>
        <p:blipFill>
          <a:blip r:embed="rId3" cstate="print"/>
          <a:srcRect/>
          <a:stretch>
            <a:fillRect/>
          </a:stretch>
        </p:blipFill>
        <p:spPr bwMode="auto">
          <a:xfrm>
            <a:off x="5462338" y="1144800"/>
            <a:ext cx="2887579"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TotalTime>
  <Words>1385</Words>
  <Application>Microsoft Office PowerPoint</Application>
  <PresentationFormat>On-screen Show (4:3)</PresentationFormat>
  <Paragraphs>146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Aprisa SR</vt:lpstr>
      <vt:lpstr>Aprisa SR product operation and specifications</vt:lpstr>
      <vt:lpstr>What is the Aprisa SR?</vt:lpstr>
      <vt:lpstr>Operating modes</vt:lpstr>
      <vt:lpstr>Key specifications</vt:lpstr>
      <vt:lpstr>Aprisa SR operation – serial and Ethernet data downlink</vt:lpstr>
      <vt:lpstr>Aprisa SR operation – serial and Ethernet data uplink</vt:lpstr>
      <vt:lpstr>Aprisa SR architecture</vt:lpstr>
      <vt:lpstr>Performance improvement techniques: compression</vt:lpstr>
      <vt:lpstr>Performance improvement techniques: FEC</vt:lpstr>
      <vt:lpstr>Interfaces</vt:lpstr>
      <vt:lpstr>Interfaces: antenna ports</vt:lpstr>
      <vt:lpstr>Interfaces: USB and traffic</vt:lpstr>
      <vt:lpstr>Key software features (1 of 3)</vt:lpstr>
      <vt:lpstr>Key software features (2 of 3)</vt:lpstr>
      <vt:lpstr>Key software features (3 of 3)</vt:lpstr>
      <vt:lpstr>The rest of the specs...</vt:lpstr>
      <vt:lpstr>The rest of the specs...</vt:lpstr>
      <vt:lpstr>The rest of the specs...</vt:lpstr>
      <vt:lpstr>FAQs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Nicky Dibben</dc:creator>
  <cp:lastModifiedBy>nicky dibben</cp:lastModifiedBy>
  <cp:revision>105</cp:revision>
  <dcterms:created xsi:type="dcterms:W3CDTF">2010-03-16T11:59:34Z</dcterms:created>
  <dcterms:modified xsi:type="dcterms:W3CDTF">2012-07-04T16:12:45Z</dcterms:modified>
</cp:coreProperties>
</file>