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305" r:id="rId3"/>
    <p:sldId id="301" r:id="rId4"/>
    <p:sldId id="302" r:id="rId5"/>
    <p:sldId id="304" r:id="rId6"/>
    <p:sldId id="306" r:id="rId7"/>
    <p:sldId id="307" r:id="rId8"/>
    <p:sldId id="295" r:id="rId9"/>
    <p:sldId id="296" r:id="rId10"/>
    <p:sldId id="297" r:id="rId11"/>
    <p:sldId id="30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Smith" initials="P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4B56"/>
    <a:srgbClr val="F63E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2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B5EDD9-6C05-4726-9878-63134A5D8DBF}" type="datetimeFigureOut">
              <a:rPr lang="en-GB" smtClean="0"/>
              <a:pPr/>
              <a:t>13/04/2012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CAC43B-DE4E-488C-89A2-E44FEF12DF8A}" type="slidenum">
              <a:rPr lang="en-GB" smtClean="0"/>
              <a:pPr/>
              <a:t>‹#›</a:t>
            </a:fld>
            <a:endParaRPr lang="en-GB"/>
          </a:p>
        </p:txBody>
      </p:sp>
    </p:spTree>
    <p:extLst>
      <p:ext uri="{BB962C8B-B14F-4D97-AF65-F5344CB8AC3E}">
        <p14:creationId xmlns:p14="http://schemas.microsoft.com/office/powerpoint/2010/main" xmlns="" val="112978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60D81-D09C-4141-9EF9-5CE7861A1742}" type="datetimeFigureOut">
              <a:rPr lang="en-US" smtClean="0"/>
              <a:pPr/>
              <a:t>4/13/2012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C50FA-05E4-41B8-B60C-952291ACD9B0}" type="slidenum">
              <a:rPr lang="en-GB" smtClean="0"/>
              <a:pPr/>
              <a:t>‹#›</a:t>
            </a:fld>
            <a:endParaRPr lang="en-GB"/>
          </a:p>
        </p:txBody>
      </p:sp>
    </p:spTree>
    <p:extLst>
      <p:ext uri="{BB962C8B-B14F-4D97-AF65-F5344CB8AC3E}">
        <p14:creationId xmlns:p14="http://schemas.microsoft.com/office/powerpoint/2010/main" xmlns="" val="106041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0A9576-6BAC-4C8F-9DA2-E7AE38DBFC8D}" type="slidenum">
              <a:rPr lang="en-GB" smtClean="0">
                <a:latin typeface="Arial" pitchFamily="34" charset="0"/>
              </a:rPr>
              <a:pPr/>
              <a:t>1</a:t>
            </a:fld>
            <a:endParaRPr lang="en-GB"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AU"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6</a:t>
            </a:fld>
            <a:endParaRPr lang="en-GB"/>
          </a:p>
        </p:txBody>
      </p:sp>
    </p:spTree>
    <p:extLst>
      <p:ext uri="{BB962C8B-B14F-4D97-AF65-F5344CB8AC3E}">
        <p14:creationId xmlns:p14="http://schemas.microsoft.com/office/powerpoint/2010/main" xmlns="" val="199252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7</a:t>
            </a:fld>
            <a:endParaRPr lang="en-GB"/>
          </a:p>
        </p:txBody>
      </p:sp>
    </p:spTree>
    <p:extLst>
      <p:ext uri="{BB962C8B-B14F-4D97-AF65-F5344CB8AC3E}">
        <p14:creationId xmlns:p14="http://schemas.microsoft.com/office/powerpoint/2010/main" xmlns="" val="233433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11</a:t>
            </a:fld>
            <a:endParaRPr lang="en-GB"/>
          </a:p>
        </p:txBody>
      </p:sp>
    </p:spTree>
    <p:extLst>
      <p:ext uri="{BB962C8B-B14F-4D97-AF65-F5344CB8AC3E}">
        <p14:creationId xmlns:p14="http://schemas.microsoft.com/office/powerpoint/2010/main" xmlns="" val="1875076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50" descr="background"/>
          <p:cNvPicPr>
            <a:picLocks noChangeAspect="1" noChangeArrowheads="1"/>
          </p:cNvPicPr>
          <p:nvPr userDrawn="1"/>
        </p:nvPicPr>
        <p:blipFill>
          <a:blip r:embed="rId2" cstate="screen"/>
          <a:srcRect t="8333" b="41667"/>
          <a:stretch>
            <a:fillRect/>
          </a:stretch>
        </p:blipFill>
        <p:spPr bwMode="auto">
          <a:xfrm>
            <a:off x="0" y="1143000"/>
            <a:ext cx="9144000" cy="2286000"/>
          </a:xfrm>
          <a:prstGeom prst="rect">
            <a:avLst/>
          </a:prstGeom>
          <a:noFill/>
        </p:spPr>
      </p:pic>
      <p:pic>
        <p:nvPicPr>
          <p:cNvPr id="11" name="Picture 32" descr="4RFLogoCMYKColour"/>
          <p:cNvPicPr>
            <a:picLocks noChangeAspect="1" noChangeArrowheads="1"/>
          </p:cNvPicPr>
          <p:nvPr userDrawn="1"/>
        </p:nvPicPr>
        <p:blipFill>
          <a:blip r:embed="rId3" cstate="screen"/>
          <a:srcRect/>
          <a:stretch>
            <a:fillRect/>
          </a:stretch>
        </p:blipFill>
        <p:spPr bwMode="auto">
          <a:xfrm>
            <a:off x="152400" y="1828800"/>
            <a:ext cx="1676400" cy="450850"/>
          </a:xfrm>
          <a:prstGeom prst="rect">
            <a:avLst/>
          </a:prstGeom>
          <a:noFill/>
        </p:spPr>
      </p:pic>
      <p:sp>
        <p:nvSpPr>
          <p:cNvPr id="2" name="Title 1"/>
          <p:cNvSpPr>
            <a:spLocks noGrp="1"/>
          </p:cNvSpPr>
          <p:nvPr>
            <p:ph type="ctrTitle"/>
          </p:nvPr>
        </p:nvSpPr>
        <p:spPr>
          <a:xfrm>
            <a:off x="763200" y="2145600"/>
            <a:ext cx="5335200" cy="381600"/>
          </a:xfrm>
        </p:spPr>
        <p:txBody>
          <a:bodyPr>
            <a:noAutofit/>
          </a:bodyPr>
          <a:lstStyle>
            <a:lvl1pPr algn="l">
              <a:defRPr sz="240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63200" y="2516400"/>
            <a:ext cx="5335200" cy="687600"/>
          </a:xfrm>
        </p:spPr>
        <p:txBody>
          <a:bodyPr>
            <a:normAutofit/>
          </a:bodyPr>
          <a:lstStyle>
            <a:lvl1pPr marL="0" indent="0" algn="l">
              <a:buFont typeface="Arial" pitchFamily="34" charset="0"/>
              <a:buNone/>
              <a:defRPr sz="1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Line 39"/>
          <p:cNvSpPr>
            <a:spLocks noChangeShapeType="1"/>
          </p:cNvSpPr>
          <p:nvPr userDrawn="1"/>
        </p:nvSpPr>
        <p:spPr bwMode="white">
          <a:xfrm flipV="1">
            <a:off x="6438900" y="952500"/>
            <a:ext cx="0" cy="2667000"/>
          </a:xfrm>
          <a:prstGeom prst="line">
            <a:avLst/>
          </a:prstGeom>
          <a:noFill/>
          <a:ln w="76200">
            <a:solidFill>
              <a:schemeClr val="bg1"/>
            </a:solidFill>
            <a:round/>
            <a:headEnd/>
            <a:tailEnd/>
          </a:ln>
        </p:spPr>
        <p:txBody>
          <a:bodyPr wrap="none" anchor="ctr"/>
          <a:lstStyle/>
          <a:p>
            <a:endParaRPr lang="en-GB"/>
          </a:p>
        </p:txBody>
      </p:sp>
      <p:sp>
        <p:nvSpPr>
          <p:cNvPr id="13" name="Line 40"/>
          <p:cNvSpPr>
            <a:spLocks noChangeShapeType="1"/>
          </p:cNvSpPr>
          <p:nvPr userDrawn="1"/>
        </p:nvSpPr>
        <p:spPr bwMode="white">
          <a:xfrm flipV="1">
            <a:off x="8801100" y="952500"/>
            <a:ext cx="0" cy="2667000"/>
          </a:xfrm>
          <a:prstGeom prst="line">
            <a:avLst/>
          </a:prstGeom>
          <a:noFill/>
          <a:ln w="76200">
            <a:solidFill>
              <a:schemeClr val="bg1"/>
            </a:solidFill>
            <a:round/>
            <a:headEnd/>
            <a:tailEnd/>
          </a:ln>
        </p:spPr>
        <p:txBody>
          <a:bodyPr wrap="none" anchor="ctr"/>
          <a:lstStyle/>
          <a:p>
            <a:endParaRPr lang="en-GB"/>
          </a:p>
        </p:txBody>
      </p:sp>
      <p:pic>
        <p:nvPicPr>
          <p:cNvPr id="14" name="Picture 38" descr="4RFLogoCMYKColour1"/>
          <p:cNvPicPr>
            <a:picLocks noChangeAspect="1" noChangeArrowheads="1"/>
          </p:cNvPicPr>
          <p:nvPr userDrawn="1"/>
        </p:nvPicPr>
        <p:blipFill>
          <a:blip r:embed="rId4" cstate="screen"/>
          <a:srcRect/>
          <a:stretch>
            <a:fillRect/>
          </a:stretch>
        </p:blipFill>
        <p:spPr bwMode="auto">
          <a:xfrm>
            <a:off x="6527800" y="5240338"/>
            <a:ext cx="1854200" cy="50006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13"/>
          </p:nvPr>
        </p:nvSpPr>
        <p:spPr>
          <a:xfrm>
            <a:off x="381600" y="1144801"/>
            <a:ext cx="8048052" cy="4927405"/>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eft graph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Picture Placeholder 8"/>
          <p:cNvSpPr>
            <a:spLocks noGrp="1"/>
          </p:cNvSpPr>
          <p:nvPr>
            <p:ph type="pic" sz="quarter" idx="13"/>
          </p:nvPr>
        </p:nvSpPr>
        <p:spPr>
          <a:xfrm>
            <a:off x="5000400" y="1143001"/>
            <a:ext cx="3428997" cy="2643190"/>
          </a:xfrm>
        </p:spPr>
        <p:txBody>
          <a:bodyPr/>
          <a:lstStyle/>
          <a:p>
            <a:endParaRPr lang="en-GB"/>
          </a:p>
        </p:txBody>
      </p:sp>
      <p:sp>
        <p:nvSpPr>
          <p:cNvPr id="11" name="Text Placeholder 10"/>
          <p:cNvSpPr>
            <a:spLocks noGrp="1"/>
          </p:cNvSpPr>
          <p:nvPr>
            <p:ph type="body" sz="quarter" idx="14"/>
          </p:nvPr>
        </p:nvSpPr>
        <p:spPr>
          <a:xfrm>
            <a:off x="381600" y="1144800"/>
            <a:ext cx="4286250" cy="4786312"/>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eft rabl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1" name="Text Placeholder 10"/>
          <p:cNvSpPr>
            <a:spLocks noGrp="1"/>
          </p:cNvSpPr>
          <p:nvPr>
            <p:ph type="body" sz="quarter" idx="14"/>
          </p:nvPr>
        </p:nvSpPr>
        <p:spPr>
          <a:xfrm>
            <a:off x="381600" y="1144800"/>
            <a:ext cx="4286250" cy="4786312"/>
          </a:xfrm>
        </p:spPr>
        <p:txBody>
          <a:bodyPr/>
          <a:lstStyle/>
          <a:p>
            <a:pPr lvl="0"/>
            <a:r>
              <a:rPr lang="en-US" dirty="0" smtClean="0"/>
              <a:t>Click to edit Master text styles</a:t>
            </a:r>
          </a:p>
          <a:p>
            <a:pPr lvl="1"/>
            <a:r>
              <a:rPr lang="en-US" dirty="0" smtClean="0"/>
              <a:t>Second level</a:t>
            </a:r>
          </a:p>
        </p:txBody>
      </p:sp>
      <p:sp>
        <p:nvSpPr>
          <p:cNvPr id="6" name="Table Placeholder 5"/>
          <p:cNvSpPr>
            <a:spLocks noGrp="1"/>
          </p:cNvSpPr>
          <p:nvPr>
            <p:ph type="tbl" sz="quarter" idx="15"/>
          </p:nvPr>
        </p:nvSpPr>
        <p:spPr>
          <a:xfrm>
            <a:off x="5000628" y="1143000"/>
            <a:ext cx="3571872" cy="3714750"/>
          </a:xfrm>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left tex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3"/>
          </p:nvPr>
        </p:nvSpPr>
        <p:spPr>
          <a:xfrm>
            <a:off x="4572000" y="1144800"/>
            <a:ext cx="3857625" cy="4429125"/>
          </a:xfrm>
        </p:spPr>
        <p:txBody>
          <a:body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381600" y="1144800"/>
            <a:ext cx="3786188" cy="3143250"/>
          </a:xfrm>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7" name="Picture Placeholder 6"/>
          <p:cNvSpPr>
            <a:spLocks noGrp="1"/>
          </p:cNvSpPr>
          <p:nvPr>
            <p:ph type="pic" sz="quarter" idx="13"/>
          </p:nvPr>
        </p:nvSpPr>
        <p:spPr>
          <a:xfrm>
            <a:off x="381600" y="1144800"/>
            <a:ext cx="8143875" cy="5143500"/>
          </a:xfrm>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bov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381600" y="1144800"/>
            <a:ext cx="8143875" cy="2643190"/>
          </a:xfrm>
        </p:spPr>
        <p:txBody>
          <a:bodyPr/>
          <a:lstStyle/>
          <a:p>
            <a:pPr lvl="0"/>
            <a:r>
              <a:rPr lang="en-US" dirty="0" smtClean="0"/>
              <a:t>Click to edit Master text styles</a:t>
            </a:r>
          </a:p>
          <a:p>
            <a:pPr lvl="1"/>
            <a:r>
              <a:rPr lang="en-US" dirty="0" smtClean="0"/>
              <a:t>Second level</a:t>
            </a:r>
          </a:p>
        </p:txBody>
      </p:sp>
      <p:sp>
        <p:nvSpPr>
          <p:cNvPr id="9" name="Picture Placeholder 8"/>
          <p:cNvSpPr>
            <a:spLocks noGrp="1"/>
          </p:cNvSpPr>
          <p:nvPr>
            <p:ph type="pic" sz="quarter" idx="14"/>
          </p:nvPr>
        </p:nvSpPr>
        <p:spPr>
          <a:xfrm>
            <a:off x="381600" y="4000500"/>
            <a:ext cx="8143875" cy="2143125"/>
          </a:xfrm>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6282" y="1153880"/>
            <a:ext cx="7821073" cy="50249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ftr" sz="quarter" idx="14"/>
          </p:nvPr>
        </p:nvSpPr>
        <p:spPr>
          <a:xfrm>
            <a:off x="904875" y="6521450"/>
            <a:ext cx="1733550" cy="222250"/>
          </a:xfrm>
          <a:prstGeom prst="rect">
            <a:avLst/>
          </a:prstGeom>
        </p:spPr>
        <p:txBody>
          <a:bodyPr/>
          <a:lstStyle>
            <a:lvl1pPr>
              <a:defRPr/>
            </a:lvl1pPr>
          </a:lstStyle>
          <a:p>
            <a:pPr>
              <a:defRPr/>
            </a:pPr>
            <a:r>
              <a:rPr lang="en-GB"/>
              <a:t>© 2010 4RF | Confidential</a:t>
            </a:r>
          </a:p>
        </p:txBody>
      </p:sp>
      <p:sp>
        <p:nvSpPr>
          <p:cNvPr id="8" name="Rectangle 15"/>
          <p:cNvSpPr>
            <a:spLocks noGrp="1" noChangeArrowheads="1"/>
          </p:cNvSpPr>
          <p:nvPr>
            <p:ph type="sldNum" sz="quarter" idx="16"/>
          </p:nvPr>
        </p:nvSpPr>
        <p:spPr>
          <a:xfrm>
            <a:off x="371475" y="6521450"/>
            <a:ext cx="666750" cy="266700"/>
          </a:xfrm>
          <a:prstGeom prst="rect">
            <a:avLst/>
          </a:prstGeom>
        </p:spPr>
        <p:txBody>
          <a:bodyPr/>
          <a:lstStyle>
            <a:lvl1pPr>
              <a:defRPr/>
            </a:lvl1pPr>
          </a:lstStyle>
          <a:p>
            <a:pPr>
              <a:defRPr/>
            </a:pPr>
            <a:fld id="{88DE996B-0940-4EEF-9B00-99A0F9FDC690}"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600" y="360000"/>
            <a:ext cx="8229600" cy="4032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81600" y="1144800"/>
            <a:ext cx="8229600" cy="5180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7" name="Line 26"/>
          <p:cNvSpPr>
            <a:spLocks noChangeShapeType="1"/>
          </p:cNvSpPr>
          <p:nvPr userDrawn="1"/>
        </p:nvSpPr>
        <p:spPr bwMode="auto">
          <a:xfrm>
            <a:off x="381000" y="6442075"/>
            <a:ext cx="8229600" cy="0"/>
          </a:xfrm>
          <a:prstGeom prst="line">
            <a:avLst/>
          </a:prstGeom>
          <a:noFill/>
          <a:ln w="9525">
            <a:solidFill>
              <a:srgbClr val="C8C8C8"/>
            </a:solidFill>
            <a:round/>
            <a:headEnd/>
            <a:tailEnd/>
          </a:ln>
        </p:spPr>
        <p:txBody>
          <a:bodyPr wrap="none" anchor="ctr"/>
          <a:lstStyle/>
          <a:p>
            <a:endParaRPr lang="en-GB"/>
          </a:p>
        </p:txBody>
      </p:sp>
      <p:pic>
        <p:nvPicPr>
          <p:cNvPr id="8" name="Picture 22" descr="4RFLogoCMYKColour1"/>
          <p:cNvPicPr>
            <a:picLocks noChangeAspect="1" noChangeArrowheads="1"/>
          </p:cNvPicPr>
          <p:nvPr userDrawn="1"/>
        </p:nvPicPr>
        <p:blipFill>
          <a:blip r:embed="rId10" cstate="screen"/>
          <a:srcRect/>
          <a:stretch>
            <a:fillRect/>
          </a:stretch>
        </p:blipFill>
        <p:spPr bwMode="auto">
          <a:xfrm>
            <a:off x="7762875" y="6508750"/>
            <a:ext cx="879475" cy="241300"/>
          </a:xfrm>
          <a:prstGeom prst="rect">
            <a:avLst/>
          </a:prstGeom>
          <a:noFill/>
        </p:spPr>
      </p:pic>
      <p:pic>
        <p:nvPicPr>
          <p:cNvPr id="9" name="Picture 25" descr="background"/>
          <p:cNvPicPr>
            <a:picLocks noChangeAspect="1" noChangeArrowheads="1"/>
          </p:cNvPicPr>
          <p:nvPr userDrawn="1"/>
        </p:nvPicPr>
        <p:blipFill>
          <a:blip r:embed="rId11" cstate="screen"/>
          <a:srcRect t="8333" b="41667"/>
          <a:stretch>
            <a:fillRect/>
          </a:stretch>
        </p:blipFill>
        <p:spPr bwMode="auto">
          <a:xfrm>
            <a:off x="8839200" y="1143000"/>
            <a:ext cx="304800" cy="2286000"/>
          </a:xfrm>
          <a:prstGeom prst="rect">
            <a:avLst/>
          </a:prstGeom>
          <a:noFill/>
        </p:spPr>
      </p:pic>
      <p:sp>
        <p:nvSpPr>
          <p:cNvPr id="16" name="Rectangle 27"/>
          <p:cNvSpPr>
            <a:spLocks noChangeArrowheads="1"/>
          </p:cNvSpPr>
          <p:nvPr userDrawn="1"/>
        </p:nvSpPr>
        <p:spPr bwMode="auto">
          <a:xfrm>
            <a:off x="381600" y="6553200"/>
            <a:ext cx="4443442" cy="161948"/>
          </a:xfrm>
          <a:prstGeom prst="rect">
            <a:avLst/>
          </a:prstGeom>
          <a:noFill/>
          <a:ln w="9525">
            <a:noFill/>
            <a:miter lim="800000"/>
            <a:headEnd/>
            <a:tailEnd/>
          </a:ln>
        </p:spPr>
        <p:txBody>
          <a:bodyPr lIns="0" tIns="0" rIns="0" bIns="0"/>
          <a:lstStyle/>
          <a:p>
            <a:pPr>
              <a:spcBef>
                <a:spcPct val="0"/>
              </a:spcBef>
            </a:pPr>
            <a:fld id="{A3FB1417-E45E-47B1-83B3-EA07AABD860D}" type="slidenum">
              <a:rPr lang="en-GB" sz="1000" smtClean="0">
                <a:solidFill>
                  <a:srgbClr val="565656"/>
                </a:solidFill>
                <a:latin typeface="Arial" pitchFamily="34" charset="0"/>
                <a:cs typeface="Arial" pitchFamily="34" charset="0"/>
              </a:rPr>
              <a:pPr>
                <a:spcBef>
                  <a:spcPct val="0"/>
                </a:spcBef>
              </a:pPr>
              <a:t>‹#›</a:t>
            </a:fld>
            <a:r>
              <a:rPr lang="en-GB" sz="1000" dirty="0" smtClean="0">
                <a:solidFill>
                  <a:srgbClr val="565656"/>
                </a:solidFill>
                <a:latin typeface="Arial" pitchFamily="34" charset="0"/>
                <a:cs typeface="Arial" pitchFamily="34" charset="0"/>
              </a:rPr>
              <a:t>	© </a:t>
            </a:r>
            <a:r>
              <a:rPr lang="en-GB" sz="1000" dirty="0" smtClean="0">
                <a:solidFill>
                  <a:srgbClr val="565656"/>
                </a:solidFill>
                <a:latin typeface="Arial" pitchFamily="34" charset="0"/>
                <a:cs typeface="Arial" pitchFamily="34" charset="0"/>
              </a:rPr>
              <a:t>2012 4RF Limited </a:t>
            </a:r>
            <a:r>
              <a:rPr lang="en-GB" sz="1000" dirty="0">
                <a:solidFill>
                  <a:srgbClr val="565656"/>
                </a:solidFill>
                <a:latin typeface="Arial" pitchFamily="34" charset="0"/>
                <a:cs typeface="Arial" pitchFamily="34" charset="0"/>
              </a:rPr>
              <a:t>| </a:t>
            </a:r>
            <a:r>
              <a:rPr lang="en-GB" sz="1000" dirty="0" smtClean="0">
                <a:solidFill>
                  <a:srgbClr val="565656"/>
                </a:solidFill>
                <a:latin typeface="Arial" pitchFamily="34" charset="0"/>
                <a:cs typeface="Arial" pitchFamily="34" charset="0"/>
              </a:rPr>
              <a:t>Confidential	</a:t>
            </a:r>
            <a:endParaRPr lang="en-GB" sz="1000" dirty="0">
              <a:solidFill>
                <a:srgbClr val="565656"/>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5" r:id="rId5"/>
    <p:sldLayoutId id="2147483654" r:id="rId6"/>
    <p:sldLayoutId id="2147483656" r:id="rId7"/>
    <p:sldLayoutId id="2147483660" r:id="rId8"/>
  </p:sldLayoutIdLst>
  <p:hf hdr="0" ftr="0"/>
  <p:txStyles>
    <p:titleStyle>
      <a:lvl1pPr algn="l" defTabSz="914400" rtl="0" eaLnBrk="1" latinLnBrk="0" hangingPunct="1">
        <a:spcBef>
          <a:spcPct val="0"/>
        </a:spcBef>
        <a:buNone/>
        <a:defRPr sz="2400" kern="1200">
          <a:solidFill>
            <a:srgbClr val="F63E3E"/>
          </a:solidFill>
          <a:latin typeface="Arial" pitchFamily="34" charset="0"/>
          <a:ea typeface="+mj-ea"/>
          <a:cs typeface="Arial" pitchFamily="34" charset="0"/>
        </a:defRPr>
      </a:lvl1pPr>
    </p:titleStyle>
    <p:bodyStyle>
      <a:lvl1pPr marL="0" indent="0" algn="l" defTabSz="914400" rtl="0" eaLnBrk="1" latinLnBrk="0" hangingPunct="1">
        <a:lnSpc>
          <a:spcPct val="130000"/>
        </a:lnSpc>
        <a:spcBef>
          <a:spcPct val="20000"/>
        </a:spcBef>
        <a:buFont typeface="Arial" pitchFamily="34" charset="0"/>
        <a:buNone/>
        <a:defRPr sz="1600" kern="1200">
          <a:solidFill>
            <a:srgbClr val="414B56"/>
          </a:solidFill>
          <a:latin typeface="Arial" pitchFamily="34" charset="0"/>
          <a:ea typeface="+mn-ea"/>
          <a:cs typeface="Arial" pitchFamily="34" charset="0"/>
        </a:defRPr>
      </a:lvl1pPr>
      <a:lvl2pPr marL="381600" indent="-190800" algn="l" defTabSz="914400" rtl="0" eaLnBrk="1" latinLnBrk="0" hangingPunct="1">
        <a:lnSpc>
          <a:spcPct val="130000"/>
        </a:lnSpc>
        <a:spcBef>
          <a:spcPct val="20000"/>
        </a:spcBef>
        <a:buClr>
          <a:srgbClr val="F63E3E"/>
        </a:buClr>
        <a:buFont typeface="Arial" pitchFamily="34" charset="0"/>
        <a:buChar char="•"/>
        <a:defRPr sz="1600" kern="1200">
          <a:solidFill>
            <a:srgbClr val="414B56"/>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0" y="2146300"/>
            <a:ext cx="5543550" cy="381000"/>
          </a:xfrm>
        </p:spPr>
        <p:txBody>
          <a:bodyPr/>
          <a:lstStyle/>
          <a:p>
            <a:pPr eaLnBrk="1" hangingPunct="1"/>
            <a:r>
              <a:rPr lang="en-GB" smtClean="0"/>
              <a:t>Aprisa SR</a:t>
            </a:r>
          </a:p>
        </p:txBody>
      </p:sp>
      <p:sp>
        <p:nvSpPr>
          <p:cNvPr id="8195" name="Rectangle 3"/>
          <p:cNvSpPr>
            <a:spLocks noGrp="1" noChangeArrowheads="1"/>
          </p:cNvSpPr>
          <p:nvPr>
            <p:ph type="subTitle" idx="1"/>
          </p:nvPr>
        </p:nvSpPr>
        <p:spPr/>
        <p:txBody>
          <a:bodyPr/>
          <a:lstStyle/>
          <a:p>
            <a:pPr marL="0" indent="0" eaLnBrk="1" hangingPunct="1"/>
            <a:r>
              <a:rPr lang="en-GB" dirty="0" smtClean="0"/>
              <a:t>Case studies and deployments</a:t>
            </a:r>
          </a:p>
        </p:txBody>
      </p:sp>
      <p:sp>
        <p:nvSpPr>
          <p:cNvPr id="8196" name="Rectangle 4"/>
          <p:cNvSpPr>
            <a:spLocks noChangeArrowheads="1"/>
          </p:cNvSpPr>
          <p:nvPr/>
        </p:nvSpPr>
        <p:spPr bwMode="auto">
          <a:xfrm>
            <a:off x="6046788" y="4492625"/>
            <a:ext cx="184150" cy="457200"/>
          </a:xfrm>
          <a:prstGeom prst="rect">
            <a:avLst/>
          </a:prstGeom>
          <a:noFill/>
          <a:ln w="9525">
            <a:noFill/>
            <a:miter lim="800000"/>
            <a:headEnd/>
            <a:tailEnd/>
          </a:ln>
        </p:spPr>
        <p:txBody>
          <a:bodyPr wrap="none">
            <a:spAutoFit/>
          </a:bodyPr>
          <a:lstStyle/>
          <a:p>
            <a:pPr algn="r">
              <a:spcBef>
                <a:spcPct val="0"/>
              </a:spcBef>
            </a:pPr>
            <a:endParaRPr lang="en-AU"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NZ" dirty="0" smtClean="0"/>
              <a:t>Case study: Ministry of </a:t>
            </a:r>
            <a:r>
              <a:rPr lang="en-NZ" dirty="0" err="1" smtClean="0"/>
              <a:t>Defense</a:t>
            </a:r>
            <a:r>
              <a:rPr lang="en-NZ" dirty="0" smtClean="0"/>
              <a:t>, Slovenia (1 of 2)</a:t>
            </a:r>
            <a:endParaRPr lang="en-NZ" dirty="0"/>
          </a:p>
        </p:txBody>
      </p:sp>
      <p:sp>
        <p:nvSpPr>
          <p:cNvPr id="56323" name="Text Placeholder 3"/>
          <p:cNvSpPr>
            <a:spLocks noGrp="1"/>
          </p:cNvSpPr>
          <p:nvPr>
            <p:ph type="body" sz="quarter" idx="14"/>
          </p:nvPr>
        </p:nvSpPr>
        <p:spPr>
          <a:xfrm>
            <a:off x="4806950" y="1144588"/>
            <a:ext cx="4016375" cy="5229225"/>
          </a:xfrm>
        </p:spPr>
        <p:txBody>
          <a:bodyPr/>
          <a:lstStyle/>
          <a:p>
            <a:pPr marL="0" indent="0">
              <a:lnSpc>
                <a:spcPct val="110000"/>
              </a:lnSpc>
            </a:pPr>
            <a:r>
              <a:rPr lang="en-GB" sz="1600" dirty="0" smtClean="0"/>
              <a:t>The requirement:</a:t>
            </a:r>
          </a:p>
          <a:p>
            <a:pPr lvl="1">
              <a:lnSpc>
                <a:spcPct val="110000"/>
              </a:lnSpc>
              <a:buClr>
                <a:srgbClr val="FF4D4D"/>
              </a:buClr>
              <a:buFont typeface="Times"/>
              <a:buChar char="•"/>
            </a:pPr>
            <a:r>
              <a:rPr lang="en-NZ" sz="1600" dirty="0" smtClean="0"/>
              <a:t>Replacing pager backhauling network for Slovenia’s Ministry of </a:t>
            </a:r>
            <a:r>
              <a:rPr lang="en-NZ" sz="1600" dirty="0" err="1" smtClean="0"/>
              <a:t>Defense</a:t>
            </a:r>
            <a:endParaRPr lang="en-NZ" sz="1600" dirty="0" smtClean="0"/>
          </a:p>
          <a:p>
            <a:pPr marL="0" indent="0">
              <a:lnSpc>
                <a:spcPct val="110000"/>
              </a:lnSpc>
              <a:buClr>
                <a:srgbClr val="FF4D4D"/>
              </a:buClr>
            </a:pPr>
            <a:r>
              <a:rPr lang="en-GB" sz="1600" dirty="0" smtClean="0"/>
              <a:t>The challenge: </a:t>
            </a:r>
          </a:p>
          <a:p>
            <a:pPr lvl="1">
              <a:lnSpc>
                <a:spcPct val="110000"/>
              </a:lnSpc>
              <a:buClr>
                <a:srgbClr val="FF4D4D"/>
              </a:buClr>
              <a:buFont typeface="Times"/>
              <a:buChar char="•"/>
            </a:pPr>
            <a:r>
              <a:rPr lang="en-GB" sz="1600" dirty="0" smtClean="0"/>
              <a:t>Easy installation needed: many remote sites and mountainous terrain</a:t>
            </a:r>
          </a:p>
          <a:p>
            <a:pPr lvl="1">
              <a:lnSpc>
                <a:spcPct val="110000"/>
              </a:lnSpc>
              <a:buClr>
                <a:srgbClr val="FF4D4D"/>
              </a:buClr>
              <a:buFont typeface="Times"/>
              <a:buChar char="•"/>
            </a:pPr>
            <a:r>
              <a:rPr lang="en-NZ" sz="1600" dirty="0" smtClean="0"/>
              <a:t>Challenging environmental conditions, with below freezing temperatures</a:t>
            </a:r>
          </a:p>
          <a:p>
            <a:pPr lvl="1">
              <a:lnSpc>
                <a:spcPct val="110000"/>
              </a:lnSpc>
              <a:buClr>
                <a:srgbClr val="FF4D4D"/>
              </a:buClr>
              <a:buFont typeface="Times"/>
              <a:buChar char="•"/>
            </a:pPr>
            <a:r>
              <a:rPr lang="en-NZ" sz="1600" dirty="0" smtClean="0"/>
              <a:t>Increased speed and security were essential</a:t>
            </a:r>
            <a:endParaRPr lang="en-GB" sz="1600" dirty="0" smtClean="0"/>
          </a:p>
          <a:p>
            <a:pPr marL="0" indent="0">
              <a:lnSpc>
                <a:spcPct val="110000"/>
              </a:lnSpc>
              <a:buClr>
                <a:srgbClr val="FF4D4D"/>
              </a:buClr>
            </a:pPr>
            <a:r>
              <a:rPr lang="en-GB" sz="1600" dirty="0" smtClean="0"/>
              <a:t>The result: </a:t>
            </a:r>
          </a:p>
          <a:p>
            <a:pPr lvl="1">
              <a:lnSpc>
                <a:spcPct val="110000"/>
              </a:lnSpc>
              <a:buClr>
                <a:srgbClr val="FF4D4D"/>
              </a:buClr>
              <a:buFont typeface="Times"/>
              <a:buChar char="•"/>
            </a:pPr>
            <a:r>
              <a:rPr lang="en-NZ" sz="1600" dirty="0" smtClean="0"/>
              <a:t>Used the same channels as the analogue system being replaced</a:t>
            </a:r>
          </a:p>
          <a:p>
            <a:pPr lvl="1">
              <a:lnSpc>
                <a:spcPct val="110000"/>
              </a:lnSpc>
              <a:buClr>
                <a:srgbClr val="FF4D4D"/>
              </a:buClr>
              <a:buFont typeface="Times"/>
              <a:buChar char="•"/>
            </a:pPr>
            <a:r>
              <a:rPr lang="en-GB" sz="1600" dirty="0" smtClean="0"/>
              <a:t>78 radios deployed, many repeaters</a:t>
            </a:r>
          </a:p>
          <a:p>
            <a:pPr lvl="1">
              <a:lnSpc>
                <a:spcPct val="110000"/>
              </a:lnSpc>
              <a:buClr>
                <a:srgbClr val="FF4D4D"/>
              </a:buClr>
              <a:buFont typeface="Times"/>
              <a:buChar char="•"/>
            </a:pPr>
            <a:r>
              <a:rPr lang="en-GB" sz="1600" dirty="0" smtClean="0"/>
              <a:t>Longest link was 56.7 km</a:t>
            </a:r>
          </a:p>
          <a:p>
            <a:pPr lvl="1">
              <a:lnSpc>
                <a:spcPct val="110000"/>
              </a:lnSpc>
              <a:buClr>
                <a:srgbClr val="FF4D4D"/>
              </a:buClr>
              <a:buFont typeface="Times"/>
              <a:buChar char="•"/>
            </a:pPr>
            <a:r>
              <a:rPr lang="en-NZ" sz="1600" dirty="0" smtClean="0"/>
              <a:t>Secure and robust system for public safety application</a:t>
            </a:r>
            <a:endParaRPr lang="en-GB" sz="1600" dirty="0" smtClean="0"/>
          </a:p>
          <a:p>
            <a:pPr lvl="1">
              <a:lnSpc>
                <a:spcPct val="110000"/>
              </a:lnSpc>
              <a:buClr>
                <a:srgbClr val="FF4D4D"/>
              </a:buClr>
              <a:buFont typeface="Times"/>
              <a:buChar char="•"/>
            </a:pPr>
            <a:endParaRPr lang="en-NZ" sz="900" dirty="0" smtClean="0"/>
          </a:p>
        </p:txBody>
      </p:sp>
      <p:grpSp>
        <p:nvGrpSpPr>
          <p:cNvPr id="3" name="Group 22"/>
          <p:cNvGrpSpPr>
            <a:grpSpLocks/>
          </p:cNvGrpSpPr>
          <p:nvPr/>
        </p:nvGrpSpPr>
        <p:grpSpPr bwMode="auto">
          <a:xfrm>
            <a:off x="177800" y="2078038"/>
            <a:ext cx="4538663" cy="4086225"/>
            <a:chOff x="3908108" y="1356360"/>
            <a:chExt cx="4538661" cy="4086225"/>
          </a:xfrm>
        </p:grpSpPr>
        <p:pic>
          <p:nvPicPr>
            <p:cNvPr id="56326" name="Picture 4"/>
            <p:cNvPicPr>
              <a:picLocks noChangeAspect="1" noChangeArrowheads="1"/>
            </p:cNvPicPr>
            <p:nvPr/>
          </p:nvPicPr>
          <p:blipFill>
            <a:blip r:embed="rId2" cstate="screen"/>
            <a:srcRect/>
            <a:stretch>
              <a:fillRect/>
            </a:stretch>
          </p:blipFill>
          <p:spPr bwMode="auto">
            <a:xfrm>
              <a:off x="3908108" y="1356360"/>
              <a:ext cx="4010025" cy="4086225"/>
            </a:xfrm>
            <a:prstGeom prst="rect">
              <a:avLst/>
            </a:prstGeom>
            <a:noFill/>
            <a:ln w="9525">
              <a:noFill/>
              <a:miter lim="800000"/>
              <a:headEnd/>
              <a:tailEnd/>
            </a:ln>
          </p:spPr>
        </p:pic>
        <p:sp>
          <p:nvSpPr>
            <p:cNvPr id="56327" name="TextBox 8"/>
            <p:cNvSpPr txBox="1">
              <a:spLocks noChangeArrowheads="1"/>
            </p:cNvSpPr>
            <p:nvPr/>
          </p:nvSpPr>
          <p:spPr bwMode="auto">
            <a:xfrm>
              <a:off x="6075045" y="4871086"/>
              <a:ext cx="985838" cy="153888"/>
            </a:xfrm>
            <a:prstGeom prst="rect">
              <a:avLst/>
            </a:prstGeom>
            <a:noFill/>
            <a:ln w="9525">
              <a:noFill/>
              <a:miter lim="800000"/>
              <a:headEnd/>
              <a:tailEnd/>
            </a:ln>
          </p:spPr>
          <p:txBody>
            <a:bodyPr lIns="0" tIns="0" rIns="0" bIns="0">
              <a:spAutoFit/>
            </a:bodyPr>
            <a:lstStyle/>
            <a:p>
              <a:pPr algn="ctr"/>
              <a:r>
                <a:rPr lang="en-NZ" sz="1000">
                  <a:solidFill>
                    <a:srgbClr val="43525A"/>
                  </a:solidFill>
                  <a:latin typeface="Frutiger LT 57 Cn" pitchFamily="2" charset="0"/>
                </a:rPr>
                <a:t>Aprisa SR repeater</a:t>
              </a:r>
              <a:endParaRPr lang="en-NZ" sz="900">
                <a:solidFill>
                  <a:srgbClr val="43525A"/>
                </a:solidFill>
                <a:latin typeface="Frutiger LT 57 Cn" pitchFamily="2" charset="0"/>
              </a:endParaRPr>
            </a:p>
          </p:txBody>
        </p:sp>
        <p:sp>
          <p:nvSpPr>
            <p:cNvPr id="56328" name="TextBox 9"/>
            <p:cNvSpPr txBox="1">
              <a:spLocks noChangeArrowheads="1"/>
            </p:cNvSpPr>
            <p:nvPr/>
          </p:nvSpPr>
          <p:spPr bwMode="auto">
            <a:xfrm>
              <a:off x="5351145" y="2956561"/>
              <a:ext cx="985838" cy="153888"/>
            </a:xfrm>
            <a:prstGeom prst="rect">
              <a:avLst/>
            </a:prstGeom>
            <a:noFill/>
            <a:ln w="9525">
              <a:noFill/>
              <a:miter lim="800000"/>
              <a:headEnd/>
              <a:tailEnd/>
            </a:ln>
          </p:spPr>
          <p:txBody>
            <a:bodyPr lIns="0" tIns="0" rIns="0" bIns="0">
              <a:spAutoFit/>
            </a:bodyPr>
            <a:lstStyle/>
            <a:p>
              <a:pPr algn="ctr"/>
              <a:r>
                <a:rPr lang="en-NZ" sz="1000">
                  <a:solidFill>
                    <a:srgbClr val="43525A"/>
                  </a:solidFill>
                  <a:latin typeface="Frutiger LT 57 Cn" pitchFamily="2" charset="0"/>
                </a:rPr>
                <a:t>Aprisa SR repeater</a:t>
              </a:r>
              <a:endParaRPr lang="en-NZ" sz="900">
                <a:solidFill>
                  <a:srgbClr val="43525A"/>
                </a:solidFill>
                <a:latin typeface="Frutiger LT 57 Cn" pitchFamily="2" charset="0"/>
              </a:endParaRPr>
            </a:p>
          </p:txBody>
        </p:sp>
        <p:sp>
          <p:nvSpPr>
            <p:cNvPr id="56329" name="TextBox 10"/>
            <p:cNvSpPr txBox="1">
              <a:spLocks noChangeArrowheads="1"/>
            </p:cNvSpPr>
            <p:nvPr/>
          </p:nvSpPr>
          <p:spPr bwMode="auto">
            <a:xfrm>
              <a:off x="6389369" y="3347086"/>
              <a:ext cx="652463" cy="153888"/>
            </a:xfrm>
            <a:prstGeom prst="rect">
              <a:avLst/>
            </a:prstGeom>
            <a:noFill/>
            <a:ln w="9525">
              <a:noFill/>
              <a:miter lim="800000"/>
              <a:headEnd/>
              <a:tailEnd/>
            </a:ln>
          </p:spPr>
          <p:txBody>
            <a:bodyPr lIns="0" tIns="0" rIns="0" bIns="0">
              <a:spAutoFit/>
            </a:bodyPr>
            <a:lstStyle/>
            <a:p>
              <a:pPr algn="r"/>
              <a:r>
                <a:rPr lang="en-NZ" sz="1000">
                  <a:solidFill>
                    <a:srgbClr val="43525A"/>
                  </a:solidFill>
                  <a:latin typeface="Frutiger LT 57 Cn" pitchFamily="2" charset="0"/>
                </a:rPr>
                <a:t>Aprisa SR</a:t>
              </a:r>
              <a:endParaRPr lang="en-NZ" sz="900">
                <a:solidFill>
                  <a:srgbClr val="43525A"/>
                </a:solidFill>
                <a:latin typeface="Frutiger LT 57 Cn" pitchFamily="2" charset="0"/>
              </a:endParaRPr>
            </a:p>
          </p:txBody>
        </p:sp>
        <p:sp>
          <p:nvSpPr>
            <p:cNvPr id="56330" name="TextBox 11"/>
            <p:cNvSpPr txBox="1">
              <a:spLocks noChangeArrowheads="1"/>
            </p:cNvSpPr>
            <p:nvPr/>
          </p:nvSpPr>
          <p:spPr bwMode="auto">
            <a:xfrm>
              <a:off x="6708456" y="5256848"/>
              <a:ext cx="652463" cy="153888"/>
            </a:xfrm>
            <a:prstGeom prst="rect">
              <a:avLst/>
            </a:prstGeom>
            <a:noFill/>
            <a:ln w="9525">
              <a:noFill/>
              <a:miter lim="800000"/>
              <a:headEnd/>
              <a:tailEnd/>
            </a:ln>
          </p:spPr>
          <p:txBody>
            <a:bodyPr lIns="0" tIns="0" rIns="0" bIns="0">
              <a:spAutoFit/>
            </a:bodyPr>
            <a:lstStyle/>
            <a:p>
              <a:pPr algn="r"/>
              <a:r>
                <a:rPr lang="en-NZ" sz="1000">
                  <a:solidFill>
                    <a:srgbClr val="43525A"/>
                  </a:solidFill>
                  <a:latin typeface="Frutiger LT 57 Cn" pitchFamily="2" charset="0"/>
                </a:rPr>
                <a:t>Aprisa SR</a:t>
              </a:r>
              <a:endParaRPr lang="en-NZ" sz="900">
                <a:solidFill>
                  <a:srgbClr val="43525A"/>
                </a:solidFill>
                <a:latin typeface="Frutiger LT 57 Cn" pitchFamily="2" charset="0"/>
              </a:endParaRPr>
            </a:p>
          </p:txBody>
        </p:sp>
        <p:sp>
          <p:nvSpPr>
            <p:cNvPr id="56331" name="TextBox 12"/>
            <p:cNvSpPr txBox="1">
              <a:spLocks noChangeArrowheads="1"/>
            </p:cNvSpPr>
            <p:nvPr/>
          </p:nvSpPr>
          <p:spPr bwMode="auto">
            <a:xfrm>
              <a:off x="6370319" y="1975486"/>
              <a:ext cx="652463" cy="153888"/>
            </a:xfrm>
            <a:prstGeom prst="rect">
              <a:avLst/>
            </a:prstGeom>
            <a:noFill/>
            <a:ln w="9525">
              <a:noFill/>
              <a:miter lim="800000"/>
              <a:headEnd/>
              <a:tailEnd/>
            </a:ln>
          </p:spPr>
          <p:txBody>
            <a:bodyPr lIns="0" tIns="0" rIns="0" bIns="0">
              <a:spAutoFit/>
            </a:bodyPr>
            <a:lstStyle/>
            <a:p>
              <a:pPr algn="r"/>
              <a:r>
                <a:rPr lang="en-NZ" sz="1000">
                  <a:solidFill>
                    <a:srgbClr val="43525A"/>
                  </a:solidFill>
                  <a:latin typeface="Frutiger LT 57 Cn" pitchFamily="2" charset="0"/>
                </a:rPr>
                <a:t>Aprisa SR</a:t>
              </a:r>
              <a:endParaRPr lang="en-NZ" sz="900">
                <a:solidFill>
                  <a:srgbClr val="43525A"/>
                </a:solidFill>
                <a:latin typeface="Frutiger LT 57 Cn" pitchFamily="2" charset="0"/>
              </a:endParaRPr>
            </a:p>
          </p:txBody>
        </p:sp>
        <p:sp>
          <p:nvSpPr>
            <p:cNvPr id="56332" name="TextBox 13"/>
            <p:cNvSpPr txBox="1">
              <a:spLocks noChangeArrowheads="1"/>
            </p:cNvSpPr>
            <p:nvPr/>
          </p:nvSpPr>
          <p:spPr bwMode="auto">
            <a:xfrm>
              <a:off x="5046344" y="4213860"/>
              <a:ext cx="495301" cy="153888"/>
            </a:xfrm>
            <a:prstGeom prst="rect">
              <a:avLst/>
            </a:prstGeom>
            <a:noFill/>
            <a:ln w="9525">
              <a:noFill/>
              <a:miter lim="800000"/>
              <a:headEnd/>
              <a:tailEnd/>
            </a:ln>
          </p:spPr>
          <p:txBody>
            <a:bodyPr lIns="0" tIns="0" rIns="0" bIns="0">
              <a:spAutoFit/>
            </a:bodyPr>
            <a:lstStyle/>
            <a:p>
              <a:r>
                <a:rPr lang="en-NZ" sz="1000">
                  <a:solidFill>
                    <a:srgbClr val="43525A"/>
                  </a:solidFill>
                  <a:latin typeface="Frutiger LT 57 Cn" pitchFamily="2" charset="0"/>
                </a:rPr>
                <a:t>Aprisa SR</a:t>
              </a:r>
              <a:endParaRPr lang="en-NZ" sz="900">
                <a:solidFill>
                  <a:srgbClr val="43525A"/>
                </a:solidFill>
                <a:latin typeface="Frutiger LT 57 Cn" pitchFamily="2" charset="0"/>
              </a:endParaRPr>
            </a:p>
          </p:txBody>
        </p:sp>
        <p:sp>
          <p:nvSpPr>
            <p:cNvPr id="56333" name="TextBox 14"/>
            <p:cNvSpPr txBox="1">
              <a:spLocks noChangeArrowheads="1"/>
            </p:cNvSpPr>
            <p:nvPr/>
          </p:nvSpPr>
          <p:spPr bwMode="auto">
            <a:xfrm>
              <a:off x="4979669" y="3337561"/>
              <a:ext cx="652463" cy="153888"/>
            </a:xfrm>
            <a:prstGeom prst="rect">
              <a:avLst/>
            </a:prstGeom>
            <a:noFill/>
            <a:ln w="9525">
              <a:noFill/>
              <a:miter lim="800000"/>
              <a:headEnd/>
              <a:tailEnd/>
            </a:ln>
          </p:spPr>
          <p:txBody>
            <a:bodyPr lIns="0" tIns="0" rIns="0" bIns="0">
              <a:spAutoFit/>
            </a:bodyPr>
            <a:lstStyle/>
            <a:p>
              <a:r>
                <a:rPr lang="en-NZ" sz="1000">
                  <a:solidFill>
                    <a:srgbClr val="43525A"/>
                  </a:solidFill>
                  <a:latin typeface="Frutiger LT 57 Cn" pitchFamily="2" charset="0"/>
                </a:rPr>
                <a:t>Aprisa SR</a:t>
              </a:r>
              <a:endParaRPr lang="en-NZ" sz="900">
                <a:solidFill>
                  <a:srgbClr val="43525A"/>
                </a:solidFill>
                <a:latin typeface="Frutiger LT 57 Cn" pitchFamily="2" charset="0"/>
              </a:endParaRPr>
            </a:p>
          </p:txBody>
        </p:sp>
        <p:sp>
          <p:nvSpPr>
            <p:cNvPr id="56334" name="TextBox 15"/>
            <p:cNvSpPr txBox="1">
              <a:spLocks noChangeArrowheads="1"/>
            </p:cNvSpPr>
            <p:nvPr/>
          </p:nvSpPr>
          <p:spPr bwMode="auto">
            <a:xfrm>
              <a:off x="5589270" y="1889761"/>
              <a:ext cx="357187" cy="153888"/>
            </a:xfrm>
            <a:prstGeom prst="rect">
              <a:avLst/>
            </a:prstGeom>
            <a:noFill/>
            <a:ln w="9525">
              <a:noFill/>
              <a:miter lim="800000"/>
              <a:headEnd/>
              <a:tailEnd/>
            </a:ln>
          </p:spPr>
          <p:txBody>
            <a:bodyPr lIns="0" tIns="0" rIns="0" bIns="0">
              <a:spAutoFit/>
            </a:bodyPr>
            <a:lstStyle/>
            <a:p>
              <a:pPr algn="r"/>
              <a:r>
                <a:rPr lang="en-NZ" sz="1000">
                  <a:solidFill>
                    <a:srgbClr val="43525A"/>
                  </a:solidFill>
                  <a:latin typeface="Frutiger LT 57 Cn" pitchFamily="2" charset="0"/>
                </a:rPr>
                <a:t>Omni</a:t>
              </a:r>
              <a:endParaRPr lang="en-NZ" sz="900">
                <a:solidFill>
                  <a:srgbClr val="43525A"/>
                </a:solidFill>
                <a:latin typeface="Frutiger LT 57 Cn" pitchFamily="2" charset="0"/>
              </a:endParaRPr>
            </a:p>
          </p:txBody>
        </p:sp>
        <p:sp>
          <p:nvSpPr>
            <p:cNvPr id="56335" name="TextBox 16"/>
            <p:cNvSpPr txBox="1">
              <a:spLocks noChangeArrowheads="1"/>
            </p:cNvSpPr>
            <p:nvPr/>
          </p:nvSpPr>
          <p:spPr bwMode="auto">
            <a:xfrm>
              <a:off x="6389370" y="3823336"/>
              <a:ext cx="290512" cy="153888"/>
            </a:xfrm>
            <a:prstGeom prst="rect">
              <a:avLst/>
            </a:prstGeom>
            <a:noFill/>
            <a:ln w="9525">
              <a:noFill/>
              <a:miter lim="800000"/>
              <a:headEnd/>
              <a:tailEnd/>
            </a:ln>
          </p:spPr>
          <p:txBody>
            <a:bodyPr lIns="0" tIns="0" rIns="0" bIns="0">
              <a:spAutoFit/>
            </a:bodyPr>
            <a:lstStyle/>
            <a:p>
              <a:pPr algn="r"/>
              <a:r>
                <a:rPr lang="en-NZ" sz="1000">
                  <a:solidFill>
                    <a:srgbClr val="43525A"/>
                  </a:solidFill>
                  <a:latin typeface="Frutiger LT 57 Cn" pitchFamily="2" charset="0"/>
                </a:rPr>
                <a:t>Omni</a:t>
              </a:r>
              <a:endParaRPr lang="en-NZ" sz="900">
                <a:solidFill>
                  <a:srgbClr val="43525A"/>
                </a:solidFill>
                <a:latin typeface="Frutiger LT 57 Cn" pitchFamily="2" charset="0"/>
              </a:endParaRPr>
            </a:p>
          </p:txBody>
        </p:sp>
        <p:sp>
          <p:nvSpPr>
            <p:cNvPr id="56336" name="TextBox 17"/>
            <p:cNvSpPr txBox="1">
              <a:spLocks noChangeArrowheads="1"/>
            </p:cNvSpPr>
            <p:nvPr/>
          </p:nvSpPr>
          <p:spPr bwMode="auto">
            <a:xfrm>
              <a:off x="3979545" y="4070986"/>
              <a:ext cx="447676" cy="307777"/>
            </a:xfrm>
            <a:prstGeom prst="rect">
              <a:avLst/>
            </a:prstGeom>
            <a:noFill/>
            <a:ln w="9525">
              <a:noFill/>
              <a:miter lim="800000"/>
              <a:headEnd/>
              <a:tailEnd/>
            </a:ln>
          </p:spPr>
          <p:txBody>
            <a:bodyPr lIns="0" tIns="0" rIns="0" bIns="0">
              <a:spAutoFit/>
            </a:bodyPr>
            <a:lstStyle/>
            <a:p>
              <a:r>
                <a:rPr lang="en-NZ" sz="1000">
                  <a:solidFill>
                    <a:srgbClr val="43525A"/>
                  </a:solidFill>
                  <a:latin typeface="Frutiger LT 57 Cn" pitchFamily="2" charset="0"/>
                </a:rPr>
                <a:t>Paging centre</a:t>
              </a:r>
              <a:endParaRPr lang="en-NZ" sz="900">
                <a:solidFill>
                  <a:srgbClr val="43525A"/>
                </a:solidFill>
                <a:latin typeface="Frutiger LT 57 Cn" pitchFamily="2" charset="0"/>
              </a:endParaRPr>
            </a:p>
          </p:txBody>
        </p:sp>
        <p:sp>
          <p:nvSpPr>
            <p:cNvPr id="56337" name="TextBox 18"/>
            <p:cNvSpPr txBox="1">
              <a:spLocks noChangeArrowheads="1"/>
            </p:cNvSpPr>
            <p:nvPr/>
          </p:nvSpPr>
          <p:spPr bwMode="auto">
            <a:xfrm>
              <a:off x="7427594" y="1394461"/>
              <a:ext cx="600075" cy="307777"/>
            </a:xfrm>
            <a:prstGeom prst="rect">
              <a:avLst/>
            </a:prstGeom>
            <a:noFill/>
            <a:ln w="9525">
              <a:noFill/>
              <a:miter lim="800000"/>
              <a:headEnd/>
              <a:tailEnd/>
            </a:ln>
          </p:spPr>
          <p:txBody>
            <a:bodyPr lIns="0" tIns="0" rIns="0" bIns="0">
              <a:spAutoFit/>
            </a:bodyPr>
            <a:lstStyle/>
            <a:p>
              <a:r>
                <a:rPr lang="en-NZ" sz="1000">
                  <a:solidFill>
                    <a:srgbClr val="43525A"/>
                  </a:solidFill>
                  <a:latin typeface="Frutiger LT 57 Cn" pitchFamily="2" charset="0"/>
                </a:rPr>
                <a:t>Pager transmitter</a:t>
              </a:r>
              <a:endParaRPr lang="en-NZ" sz="900">
                <a:solidFill>
                  <a:srgbClr val="43525A"/>
                </a:solidFill>
                <a:latin typeface="Frutiger LT 57 Cn" pitchFamily="2" charset="0"/>
              </a:endParaRPr>
            </a:p>
          </p:txBody>
        </p:sp>
        <p:sp>
          <p:nvSpPr>
            <p:cNvPr id="56338" name="TextBox 19"/>
            <p:cNvSpPr txBox="1">
              <a:spLocks noChangeArrowheads="1"/>
            </p:cNvSpPr>
            <p:nvPr/>
          </p:nvSpPr>
          <p:spPr bwMode="auto">
            <a:xfrm>
              <a:off x="7532369" y="2880361"/>
              <a:ext cx="600075" cy="307777"/>
            </a:xfrm>
            <a:prstGeom prst="rect">
              <a:avLst/>
            </a:prstGeom>
            <a:noFill/>
            <a:ln w="9525">
              <a:noFill/>
              <a:miter lim="800000"/>
              <a:headEnd/>
              <a:tailEnd/>
            </a:ln>
          </p:spPr>
          <p:txBody>
            <a:bodyPr lIns="0" tIns="0" rIns="0" bIns="0">
              <a:spAutoFit/>
            </a:bodyPr>
            <a:lstStyle/>
            <a:p>
              <a:r>
                <a:rPr lang="en-NZ" sz="1000">
                  <a:solidFill>
                    <a:srgbClr val="43525A"/>
                  </a:solidFill>
                  <a:latin typeface="Frutiger LT 57 Cn" pitchFamily="2" charset="0"/>
                </a:rPr>
                <a:t>Pager transmitter</a:t>
              </a:r>
              <a:endParaRPr lang="en-NZ" sz="900">
                <a:solidFill>
                  <a:srgbClr val="43525A"/>
                </a:solidFill>
                <a:latin typeface="Frutiger LT 57 Cn" pitchFamily="2" charset="0"/>
              </a:endParaRPr>
            </a:p>
          </p:txBody>
        </p:sp>
        <p:sp>
          <p:nvSpPr>
            <p:cNvPr id="56339" name="TextBox 20"/>
            <p:cNvSpPr txBox="1">
              <a:spLocks noChangeArrowheads="1"/>
            </p:cNvSpPr>
            <p:nvPr/>
          </p:nvSpPr>
          <p:spPr bwMode="auto">
            <a:xfrm>
              <a:off x="7846694" y="3642361"/>
              <a:ext cx="600075" cy="307777"/>
            </a:xfrm>
            <a:prstGeom prst="rect">
              <a:avLst/>
            </a:prstGeom>
            <a:noFill/>
            <a:ln w="9525">
              <a:noFill/>
              <a:miter lim="800000"/>
              <a:headEnd/>
              <a:tailEnd/>
            </a:ln>
          </p:spPr>
          <p:txBody>
            <a:bodyPr lIns="0" tIns="0" rIns="0" bIns="0">
              <a:spAutoFit/>
            </a:bodyPr>
            <a:lstStyle/>
            <a:p>
              <a:r>
                <a:rPr lang="en-NZ" sz="1000">
                  <a:solidFill>
                    <a:srgbClr val="43525A"/>
                  </a:solidFill>
                  <a:latin typeface="Frutiger LT 57 Cn" pitchFamily="2" charset="0"/>
                </a:rPr>
                <a:t>Pager transmitter</a:t>
              </a:r>
              <a:endParaRPr lang="en-NZ" sz="900">
                <a:solidFill>
                  <a:srgbClr val="43525A"/>
                </a:solidFill>
                <a:latin typeface="Frutiger LT 57 Cn" pitchFamily="2" charset="0"/>
              </a:endParaRPr>
            </a:p>
          </p:txBody>
        </p:sp>
        <p:sp>
          <p:nvSpPr>
            <p:cNvPr id="56340" name="TextBox 21"/>
            <p:cNvSpPr txBox="1">
              <a:spLocks noChangeArrowheads="1"/>
            </p:cNvSpPr>
            <p:nvPr/>
          </p:nvSpPr>
          <p:spPr bwMode="auto">
            <a:xfrm>
              <a:off x="7799069" y="4694873"/>
              <a:ext cx="600075" cy="307777"/>
            </a:xfrm>
            <a:prstGeom prst="rect">
              <a:avLst/>
            </a:prstGeom>
            <a:noFill/>
            <a:ln w="9525">
              <a:noFill/>
              <a:miter lim="800000"/>
              <a:headEnd/>
              <a:tailEnd/>
            </a:ln>
          </p:spPr>
          <p:txBody>
            <a:bodyPr lIns="0" tIns="0" rIns="0" bIns="0">
              <a:spAutoFit/>
            </a:bodyPr>
            <a:lstStyle/>
            <a:p>
              <a:r>
                <a:rPr lang="en-NZ" sz="1000">
                  <a:solidFill>
                    <a:srgbClr val="43525A"/>
                  </a:solidFill>
                  <a:latin typeface="Frutiger LT 57 Cn" pitchFamily="2" charset="0"/>
                </a:rPr>
                <a:t>Pager transmitter</a:t>
              </a:r>
              <a:endParaRPr lang="en-NZ" sz="900">
                <a:solidFill>
                  <a:srgbClr val="43525A"/>
                </a:solidFill>
                <a:latin typeface="Frutiger LT 57 Cn" pitchFamily="2" charset="0"/>
              </a:endParaRPr>
            </a:p>
          </p:txBody>
        </p:sp>
      </p:grpSp>
      <p:pic>
        <p:nvPicPr>
          <p:cNvPr id="56325" name="Picture 23" descr="Final map.png"/>
          <p:cNvPicPr>
            <a:picLocks noChangeAspect="1"/>
          </p:cNvPicPr>
          <p:nvPr/>
        </p:nvPicPr>
        <p:blipFill>
          <a:blip r:embed="rId3" cstate="screen"/>
          <a:srcRect/>
          <a:stretch>
            <a:fillRect/>
          </a:stretch>
        </p:blipFill>
        <p:spPr bwMode="auto">
          <a:xfrm>
            <a:off x="469900" y="1208088"/>
            <a:ext cx="1485900" cy="1049337"/>
          </a:xfrm>
          <a:prstGeom prst="rect">
            <a:avLst/>
          </a:prstGeom>
          <a:noFill/>
          <a:ln w="25400">
            <a:solidFill>
              <a:srgbClr val="43525A"/>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Autofit/>
          </a:bodyPr>
          <a:lstStyle/>
          <a:p>
            <a:pPr>
              <a:defRPr/>
            </a:pPr>
            <a:r>
              <a:rPr lang="en-NZ" dirty="0" smtClean="0"/>
              <a:t>Case study: Ministry of </a:t>
            </a:r>
            <a:r>
              <a:rPr lang="en-NZ" dirty="0" err="1" smtClean="0"/>
              <a:t>Defense</a:t>
            </a:r>
            <a:r>
              <a:rPr lang="en-NZ" dirty="0" smtClean="0"/>
              <a:t>, Slovenia (2 of 2)</a:t>
            </a:r>
            <a:endParaRPr lang="en-US" dirty="0"/>
          </a:p>
        </p:txBody>
      </p:sp>
      <p:sp>
        <p:nvSpPr>
          <p:cNvPr id="5" name="Text Placeholder 4"/>
          <p:cNvSpPr>
            <a:spLocks noGrp="1"/>
          </p:cNvSpPr>
          <p:nvPr>
            <p:ph type="body" sz="quarter" idx="13"/>
          </p:nvPr>
        </p:nvSpPr>
        <p:spPr>
          <a:xfrm>
            <a:off x="381600" y="1144801"/>
            <a:ext cx="3470320" cy="4927405"/>
          </a:xfrm>
        </p:spPr>
        <p:txBody>
          <a:bodyPr>
            <a:normAutofit lnSpcReduction="10000"/>
          </a:bodyPr>
          <a:lstStyle/>
          <a:p>
            <a:pPr>
              <a:spcAft>
                <a:spcPts val="600"/>
              </a:spcAft>
              <a:defRPr/>
            </a:pPr>
            <a:r>
              <a:rPr lang="en-NZ" kern="0" dirty="0" smtClean="0"/>
              <a:t>All the radios were deployed by</a:t>
            </a:r>
            <a:br>
              <a:rPr lang="en-NZ" kern="0" dirty="0" smtClean="0"/>
            </a:br>
            <a:r>
              <a:rPr lang="en-NZ" kern="0" dirty="0" smtClean="0"/>
              <a:t>IT-100 without the need for direct support from 4RF. The network was simple to install and provides the Ministry with the level of robustness needed for their mission-critical emergency call paging network despite the challenges presented by the mountainous terrain and remote location of the paging stations. </a:t>
            </a:r>
          </a:p>
          <a:p>
            <a:pPr>
              <a:defRPr/>
            </a:pPr>
            <a:r>
              <a:rPr lang="en-NZ" kern="0" dirty="0" smtClean="0"/>
              <a:t>The Ministry is now expanding the network to include a total of 78 </a:t>
            </a:r>
            <a:r>
              <a:rPr lang="en-NZ" kern="0" dirty="0" err="1" smtClean="0"/>
              <a:t>Aprisa</a:t>
            </a:r>
            <a:r>
              <a:rPr lang="en-NZ" kern="0" dirty="0" smtClean="0"/>
              <a:t> SR radios made up of 14 base stations, 16 repeaters, and 48 remote stations.</a:t>
            </a:r>
          </a:p>
          <a:p>
            <a:endParaRPr lang="en-NZ" dirty="0"/>
          </a:p>
        </p:txBody>
      </p:sp>
      <p:pic>
        <p:nvPicPr>
          <p:cNvPr id="9" name="Picture 8"/>
          <p:cNvPicPr/>
          <p:nvPr/>
        </p:nvPicPr>
        <p:blipFill>
          <a:blip r:embed="rId3" cstate="print"/>
          <a:srcRect/>
          <a:stretch>
            <a:fillRect/>
          </a:stretch>
        </p:blipFill>
        <p:spPr bwMode="auto">
          <a:xfrm>
            <a:off x="3923928" y="1124744"/>
            <a:ext cx="4762500" cy="3371850"/>
          </a:xfrm>
          <a:prstGeom prst="rect">
            <a:avLst/>
          </a:prstGeom>
          <a:noFill/>
          <a:ln w="9525">
            <a:noFill/>
            <a:miter lim="800000"/>
            <a:headEnd/>
            <a:tailEnd/>
          </a:ln>
        </p:spPr>
      </p:pic>
      <p:sp>
        <p:nvSpPr>
          <p:cNvPr id="7" name="Rounded Rectangular Callout 6"/>
          <p:cNvSpPr/>
          <p:nvPr/>
        </p:nvSpPr>
        <p:spPr>
          <a:xfrm>
            <a:off x="3923928" y="5013176"/>
            <a:ext cx="4620053" cy="1080120"/>
          </a:xfrm>
          <a:prstGeom prst="wedgeRoundRectCallout">
            <a:avLst>
              <a:gd name="adj1" fmla="val -5053"/>
              <a:gd name="adj2" fmla="val -76779"/>
              <a:gd name="adj3" fmla="val 16667"/>
            </a:avLst>
          </a:prstGeom>
          <a:noFill/>
          <a:ln w="38100">
            <a:solidFill>
              <a:srgbClr val="F6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414B56"/>
                </a:solidFill>
                <a:latin typeface="Arial" pitchFamily="34" charset="0"/>
                <a:cs typeface="Arial" pitchFamily="34" charset="0"/>
              </a:rPr>
              <a:t>“</a:t>
            </a:r>
            <a:r>
              <a:rPr lang="en-NZ" sz="1200" dirty="0" smtClean="0">
                <a:solidFill>
                  <a:srgbClr val="414B56"/>
                </a:solidFill>
                <a:latin typeface="Arial" pitchFamily="34" charset="0"/>
                <a:cs typeface="Arial" pitchFamily="34" charset="0"/>
              </a:rPr>
              <a:t>“The </a:t>
            </a:r>
            <a:r>
              <a:rPr lang="en-NZ" sz="1200" dirty="0" err="1" smtClean="0">
                <a:solidFill>
                  <a:srgbClr val="414B56"/>
                </a:solidFill>
                <a:latin typeface="Arial" pitchFamily="34" charset="0"/>
                <a:cs typeface="Arial" pitchFamily="34" charset="0"/>
              </a:rPr>
              <a:t>Aprisa</a:t>
            </a:r>
            <a:r>
              <a:rPr lang="en-NZ" sz="1200" dirty="0" smtClean="0">
                <a:solidFill>
                  <a:srgbClr val="414B56"/>
                </a:solidFill>
                <a:latin typeface="Arial" pitchFamily="34" charset="0"/>
                <a:cs typeface="Arial" pitchFamily="34" charset="0"/>
              </a:rPr>
              <a:t> SR is perfect for long distance UHF links in mountainous areas. It is simple to install and program, and provides good security and high robustness.” </a:t>
            </a:r>
          </a:p>
          <a:p>
            <a:endParaRPr lang="en-NZ" sz="1200" dirty="0" smtClean="0">
              <a:solidFill>
                <a:srgbClr val="414B56"/>
              </a:solidFill>
              <a:latin typeface="Arial" pitchFamily="34" charset="0"/>
              <a:cs typeface="Arial" pitchFamily="34" charset="0"/>
            </a:endParaRPr>
          </a:p>
          <a:p>
            <a:r>
              <a:rPr lang="en-NZ" sz="1200" dirty="0" err="1" smtClean="0">
                <a:solidFill>
                  <a:srgbClr val="414B56"/>
                </a:solidFill>
                <a:latin typeface="Arial" pitchFamily="34" charset="0"/>
                <a:cs typeface="Arial" pitchFamily="34" charset="0"/>
              </a:rPr>
              <a:t>Joze</a:t>
            </a:r>
            <a:r>
              <a:rPr lang="en-NZ" sz="1200" dirty="0" smtClean="0">
                <a:solidFill>
                  <a:srgbClr val="414B56"/>
                </a:solidFill>
                <a:latin typeface="Arial" pitchFamily="34" charset="0"/>
                <a:cs typeface="Arial" pitchFamily="34" charset="0"/>
              </a:rPr>
              <a:t> </a:t>
            </a:r>
            <a:r>
              <a:rPr lang="en-NZ" sz="1200" dirty="0" err="1" smtClean="0">
                <a:solidFill>
                  <a:srgbClr val="414B56"/>
                </a:solidFill>
                <a:latin typeface="Arial" pitchFamily="34" charset="0"/>
                <a:cs typeface="Arial" pitchFamily="34" charset="0"/>
              </a:rPr>
              <a:t>Stuflek</a:t>
            </a:r>
            <a:r>
              <a:rPr lang="en-NZ" sz="1200" dirty="0" smtClean="0">
                <a:solidFill>
                  <a:srgbClr val="414B56"/>
                </a:solidFill>
                <a:latin typeface="Arial" pitchFamily="34" charset="0"/>
                <a:cs typeface="Arial" pitchFamily="34" charset="0"/>
              </a:rPr>
              <a:t>, Managing Director, IT-100.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0167.jpg"/>
          <p:cNvPicPr>
            <a:picLocks noChangeAspect="1"/>
          </p:cNvPicPr>
          <p:nvPr/>
        </p:nvPicPr>
        <p:blipFill>
          <a:blip r:embed="rId2" cstate="print"/>
          <a:stretch>
            <a:fillRect/>
          </a:stretch>
        </p:blipFill>
        <p:spPr>
          <a:xfrm>
            <a:off x="5292080" y="1144800"/>
            <a:ext cx="3048000" cy="2286000"/>
          </a:xfrm>
          <a:prstGeom prst="rect">
            <a:avLst/>
          </a:prstGeom>
        </p:spPr>
      </p:pic>
      <p:sp>
        <p:nvSpPr>
          <p:cNvPr id="2" name="Title 1"/>
          <p:cNvSpPr>
            <a:spLocks noGrp="1"/>
          </p:cNvSpPr>
          <p:nvPr>
            <p:ph type="title"/>
          </p:nvPr>
        </p:nvSpPr>
        <p:spPr/>
        <p:txBody>
          <a:bodyPr>
            <a:normAutofit fontScale="90000"/>
          </a:bodyPr>
          <a:lstStyle/>
          <a:p>
            <a:r>
              <a:rPr lang="en-NZ" dirty="0" err="1" smtClean="0"/>
              <a:t>Aprisa</a:t>
            </a:r>
            <a:r>
              <a:rPr lang="en-NZ" dirty="0" smtClean="0"/>
              <a:t> SR case studies and deployments</a:t>
            </a:r>
            <a:endParaRPr lang="en-NZ" dirty="0"/>
          </a:p>
        </p:txBody>
      </p:sp>
      <p:sp>
        <p:nvSpPr>
          <p:cNvPr id="3" name="Text Placeholder 2"/>
          <p:cNvSpPr>
            <a:spLocks noGrp="1"/>
          </p:cNvSpPr>
          <p:nvPr>
            <p:ph type="body" sz="quarter" idx="13"/>
          </p:nvPr>
        </p:nvSpPr>
        <p:spPr>
          <a:xfrm>
            <a:off x="381600" y="3573016"/>
            <a:ext cx="8438872" cy="2499190"/>
          </a:xfrm>
        </p:spPr>
        <p:txBody>
          <a:bodyPr>
            <a:normAutofit fontScale="92500" lnSpcReduction="20000"/>
          </a:bodyPr>
          <a:lstStyle/>
          <a:p>
            <a:r>
              <a:rPr lang="en-NZ" dirty="0" smtClean="0"/>
              <a:t>The </a:t>
            </a:r>
            <a:r>
              <a:rPr lang="en-NZ" dirty="0" err="1" smtClean="0"/>
              <a:t>Aprisa</a:t>
            </a:r>
            <a:r>
              <a:rPr lang="en-NZ" dirty="0" smtClean="0"/>
              <a:t> SR is a new product addressing the SCADA space. In the short time since launch, 4RF has achieved enviable deployments with utility and government infrastructure projects across Europe, Oceania and Latin America. Illustrative case studies include:</a:t>
            </a:r>
          </a:p>
          <a:p>
            <a:pPr marL="381000" lvl="1" indent="-190500">
              <a:buClr>
                <a:srgbClr val="FF4D4D"/>
              </a:buClr>
              <a:buFont typeface="Times" pitchFamily="84" charset="0"/>
              <a:buChar char="•"/>
              <a:defRPr/>
            </a:pPr>
            <a:r>
              <a:rPr lang="en-GB" kern="0" dirty="0" smtClean="0"/>
              <a:t>WEL Networks: electricity utility in New Zealand</a:t>
            </a:r>
          </a:p>
          <a:p>
            <a:pPr marL="381000" lvl="1" indent="-190500">
              <a:buClr>
                <a:srgbClr val="FF4D4D"/>
              </a:buClr>
              <a:buFont typeface="Times" pitchFamily="84" charset="0"/>
              <a:buChar char="•"/>
              <a:defRPr/>
            </a:pPr>
            <a:r>
              <a:rPr lang="en-GB" kern="0" dirty="0" smtClean="0"/>
              <a:t>CRE: electricity utility in Bolivia</a:t>
            </a:r>
          </a:p>
          <a:p>
            <a:pPr marL="381000" lvl="1" indent="-190500">
              <a:buClr>
                <a:srgbClr val="FF4D4D"/>
              </a:buClr>
              <a:buFont typeface="Times" pitchFamily="84" charset="0"/>
              <a:buChar char="•"/>
              <a:defRPr/>
            </a:pPr>
            <a:r>
              <a:rPr lang="en-GB" kern="0" dirty="0" err="1" smtClean="0"/>
              <a:t>Masterton</a:t>
            </a:r>
            <a:r>
              <a:rPr lang="en-GB" kern="0" dirty="0" smtClean="0"/>
              <a:t> Water: water utility in New Zealand</a:t>
            </a:r>
          </a:p>
          <a:p>
            <a:pPr marL="381000" lvl="1" indent="-190500">
              <a:buClr>
                <a:srgbClr val="FF4D4D"/>
              </a:buClr>
              <a:buFont typeface="Times" pitchFamily="84" charset="0"/>
              <a:buChar char="•"/>
              <a:defRPr/>
            </a:pPr>
            <a:r>
              <a:rPr lang="en-GB" kern="0" dirty="0" smtClean="0"/>
              <a:t>Marlborough Lines: electricity utility in New Zealand</a:t>
            </a:r>
          </a:p>
          <a:p>
            <a:pPr marL="381000" lvl="1" indent="-190500">
              <a:buClr>
                <a:srgbClr val="FF4D4D"/>
              </a:buClr>
              <a:buFont typeface="Times" pitchFamily="84" charset="0"/>
              <a:buChar char="•"/>
              <a:defRPr/>
            </a:pPr>
            <a:r>
              <a:rPr lang="en-GB" kern="0" dirty="0" smtClean="0"/>
              <a:t>Ministry of </a:t>
            </a:r>
            <a:r>
              <a:rPr lang="en-GB" kern="0" dirty="0" err="1" smtClean="0"/>
              <a:t>Defense</a:t>
            </a:r>
            <a:r>
              <a:rPr lang="en-GB" kern="0" dirty="0" smtClean="0"/>
              <a:t>, Slovenia</a:t>
            </a:r>
          </a:p>
        </p:txBody>
      </p:sp>
      <p:pic>
        <p:nvPicPr>
          <p:cNvPr id="7" name="Picture 6" descr="IMG_0153.jpg"/>
          <p:cNvPicPr>
            <a:picLocks noChangeAspect="1"/>
          </p:cNvPicPr>
          <p:nvPr/>
        </p:nvPicPr>
        <p:blipFill>
          <a:blip r:embed="rId3" cstate="print"/>
          <a:srcRect r="12589"/>
          <a:stretch>
            <a:fillRect/>
          </a:stretch>
        </p:blipFill>
        <p:spPr>
          <a:xfrm>
            <a:off x="467544" y="1144800"/>
            <a:ext cx="2664296" cy="2286000"/>
          </a:xfrm>
          <a:prstGeom prst="rect">
            <a:avLst/>
          </a:prstGeom>
        </p:spPr>
      </p:pic>
      <p:pic>
        <p:nvPicPr>
          <p:cNvPr id="10" name="Picture 9" descr="Roadside close.jpg"/>
          <p:cNvPicPr>
            <a:picLocks noChangeAspect="1"/>
          </p:cNvPicPr>
          <p:nvPr/>
        </p:nvPicPr>
        <p:blipFill>
          <a:blip r:embed="rId4" cstate="print"/>
          <a:srcRect l="23625" r="26763"/>
          <a:stretch>
            <a:fillRect/>
          </a:stretch>
        </p:blipFill>
        <p:spPr>
          <a:xfrm>
            <a:off x="3455876" y="1144800"/>
            <a:ext cx="1512168" cy="2286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Autofit/>
          </a:bodyPr>
          <a:lstStyle/>
          <a:p>
            <a:pPr>
              <a:defRPr/>
            </a:pPr>
            <a:r>
              <a:rPr lang="en-US" dirty="0" smtClean="0"/>
              <a:t>Case study: WEL Networks (1 of 2)</a:t>
            </a:r>
            <a:endParaRPr lang="en-US" dirty="0"/>
          </a:p>
        </p:txBody>
      </p:sp>
      <p:sp>
        <p:nvSpPr>
          <p:cNvPr id="12" name="Text Placeholder 11"/>
          <p:cNvSpPr>
            <a:spLocks noGrp="1"/>
          </p:cNvSpPr>
          <p:nvPr>
            <p:ph type="body" sz="quarter" idx="13"/>
          </p:nvPr>
        </p:nvSpPr>
        <p:spPr>
          <a:xfrm>
            <a:off x="381600" y="1144801"/>
            <a:ext cx="4406424" cy="4927405"/>
          </a:xfrm>
        </p:spPr>
        <p:txBody>
          <a:bodyPr>
            <a:normAutofit lnSpcReduction="10000"/>
          </a:bodyPr>
          <a:lstStyle/>
          <a:p>
            <a:pPr>
              <a:spcAft>
                <a:spcPts val="600"/>
              </a:spcAft>
            </a:pPr>
            <a:r>
              <a:rPr lang="en-NZ" kern="0" dirty="0" smtClean="0"/>
              <a:t>WEL Networks Limited (WEL) is an electricity infrastructure provider, distributing electricity services to over 84,000 homes, businesses, and organisations throughout the Waikato region in the North Island of New Zealand.  WEL owns, develops and maintains the network of lines, substations and associated infrastructure. The company has more than 5100 kilometres of lines and has an annual throughput of over 1160 </a:t>
            </a:r>
            <a:r>
              <a:rPr lang="en-NZ" kern="0" dirty="0" err="1" smtClean="0"/>
              <a:t>Gigawatt</a:t>
            </a:r>
            <a:r>
              <a:rPr lang="en-NZ" kern="0" dirty="0" smtClean="0"/>
              <a:t> hours. </a:t>
            </a:r>
          </a:p>
          <a:p>
            <a:r>
              <a:rPr lang="en-NZ" kern="0" dirty="0" smtClean="0"/>
              <a:t>WEL is installing a new wind farm as part of its renewable energy commitment of 90% renewable energy by 2025. A new SCADA communications project is being implemented using both the </a:t>
            </a:r>
            <a:r>
              <a:rPr lang="en-NZ" kern="0" dirty="0" err="1" smtClean="0"/>
              <a:t>Aprisa</a:t>
            </a:r>
            <a:r>
              <a:rPr lang="en-NZ" kern="0" dirty="0" smtClean="0"/>
              <a:t> SR and </a:t>
            </a:r>
            <a:r>
              <a:rPr lang="en-NZ" kern="0" dirty="0" err="1" smtClean="0"/>
              <a:t>Aprisa</a:t>
            </a:r>
            <a:r>
              <a:rPr lang="en-NZ" kern="0" dirty="0" smtClean="0"/>
              <a:t> XE.</a:t>
            </a:r>
            <a:endParaRPr lang="en-GB" kern="0" dirty="0" smtClean="0"/>
          </a:p>
          <a:p>
            <a:endParaRPr lang="en-NZ" dirty="0"/>
          </a:p>
        </p:txBody>
      </p:sp>
      <p:grpSp>
        <p:nvGrpSpPr>
          <p:cNvPr id="17" name="Group 16"/>
          <p:cNvGrpSpPr/>
          <p:nvPr/>
        </p:nvGrpSpPr>
        <p:grpSpPr>
          <a:xfrm>
            <a:off x="4860032" y="1124744"/>
            <a:ext cx="3672408" cy="3600400"/>
            <a:chOff x="4355976" y="1124744"/>
            <a:chExt cx="3672408" cy="3600400"/>
          </a:xfrm>
        </p:grpSpPr>
        <p:pic>
          <p:nvPicPr>
            <p:cNvPr id="9" name="Picture 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1124744"/>
              <a:ext cx="1768460" cy="2248205"/>
            </a:xfrm>
            <a:prstGeom prst="rect">
              <a:avLst/>
            </a:prstGeom>
            <a:noFill/>
            <a:ln>
              <a:noFill/>
            </a:ln>
          </p:spPr>
        </p:pic>
        <p:pic>
          <p:nvPicPr>
            <p:cNvPr id="11" name="Picture 10"/>
            <p:cNvPicPr/>
            <p:nvPr/>
          </p:nvPicPr>
          <p:blipFill>
            <a:blip r:embed="rId3" cstate="print"/>
            <a:srcRect/>
            <a:stretch>
              <a:fillRect/>
            </a:stretch>
          </p:blipFill>
          <p:spPr bwMode="auto">
            <a:xfrm>
              <a:off x="6516216" y="2636912"/>
              <a:ext cx="1512168" cy="2088232"/>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4355976" y="2204864"/>
              <a:ext cx="1796543" cy="187822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WEL Networks (2 of 2)</a:t>
            </a:r>
            <a:endParaRPr lang="en-NZ" dirty="0"/>
          </a:p>
        </p:txBody>
      </p:sp>
      <p:grpSp>
        <p:nvGrpSpPr>
          <p:cNvPr id="4" name="Group 3"/>
          <p:cNvGrpSpPr/>
          <p:nvPr/>
        </p:nvGrpSpPr>
        <p:grpSpPr>
          <a:xfrm>
            <a:off x="4860032" y="1196752"/>
            <a:ext cx="3857640" cy="4392488"/>
            <a:chOff x="2103120" y="952500"/>
            <a:chExt cx="4937760" cy="4953000"/>
          </a:xfrm>
        </p:grpSpPr>
        <p:pic>
          <p:nvPicPr>
            <p:cNvPr id="5" name="Picture 4"/>
            <p:cNvPicPr/>
            <p:nvPr/>
          </p:nvPicPr>
          <p:blipFill>
            <a:blip r:embed="rId2" cstate="print"/>
            <a:srcRect/>
            <a:stretch>
              <a:fillRect/>
            </a:stretch>
          </p:blipFill>
          <p:spPr bwMode="auto">
            <a:xfrm>
              <a:off x="2103120" y="952500"/>
              <a:ext cx="4937760" cy="4953000"/>
            </a:xfrm>
            <a:prstGeom prst="rect">
              <a:avLst/>
            </a:prstGeom>
            <a:noFill/>
            <a:ln w="9525">
              <a:noFill/>
              <a:miter lim="800000"/>
              <a:headEnd/>
              <a:tailEnd/>
            </a:ln>
          </p:spPr>
        </p:pic>
        <p:cxnSp>
          <p:nvCxnSpPr>
            <p:cNvPr id="6" name="AutoShape 7"/>
            <p:cNvCxnSpPr>
              <a:cxnSpLocks noChangeShapeType="1"/>
            </p:cNvCxnSpPr>
            <p:nvPr/>
          </p:nvCxnSpPr>
          <p:spPr bwMode="auto">
            <a:xfrm>
              <a:off x="3468258" y="1350099"/>
              <a:ext cx="392993" cy="264795"/>
            </a:xfrm>
            <a:prstGeom prst="straightConnector1">
              <a:avLst/>
            </a:prstGeom>
            <a:noFill/>
            <a:ln w="44450" cap="rnd">
              <a:solidFill>
                <a:srgbClr val="F49C00"/>
              </a:solidFill>
              <a:prstDash val="sysDot"/>
              <a:round/>
              <a:headEnd/>
              <a:tailEnd/>
            </a:ln>
          </p:spPr>
        </p:cxnSp>
        <p:cxnSp>
          <p:nvCxnSpPr>
            <p:cNvPr id="7" name="AutoShape 8"/>
            <p:cNvCxnSpPr>
              <a:cxnSpLocks noChangeShapeType="1"/>
            </p:cNvCxnSpPr>
            <p:nvPr/>
          </p:nvCxnSpPr>
          <p:spPr bwMode="auto">
            <a:xfrm>
              <a:off x="4398776" y="4020174"/>
              <a:ext cx="484417" cy="349885"/>
            </a:xfrm>
            <a:prstGeom prst="straightConnector1">
              <a:avLst/>
            </a:prstGeom>
            <a:noFill/>
            <a:ln w="44450" cap="rnd">
              <a:solidFill>
                <a:srgbClr val="F49C00"/>
              </a:solidFill>
              <a:prstDash val="sysDot"/>
              <a:round/>
              <a:headEnd/>
              <a:tailEnd/>
            </a:ln>
          </p:spPr>
        </p:cxnSp>
        <p:cxnSp>
          <p:nvCxnSpPr>
            <p:cNvPr id="8" name="AutoShape 9"/>
            <p:cNvCxnSpPr>
              <a:cxnSpLocks noChangeShapeType="1"/>
            </p:cNvCxnSpPr>
            <p:nvPr/>
          </p:nvCxnSpPr>
          <p:spPr bwMode="auto">
            <a:xfrm flipV="1">
              <a:off x="3157193" y="4048167"/>
              <a:ext cx="412675" cy="321945"/>
            </a:xfrm>
            <a:prstGeom prst="straightConnector1">
              <a:avLst/>
            </a:prstGeom>
            <a:noFill/>
            <a:ln w="44450" cap="rnd">
              <a:solidFill>
                <a:srgbClr val="F49C00"/>
              </a:solidFill>
              <a:prstDash val="sysDot"/>
              <a:round/>
              <a:headEnd/>
              <a:tailEnd/>
            </a:ln>
          </p:spPr>
        </p:cxnSp>
      </p:grpSp>
      <p:sp>
        <p:nvSpPr>
          <p:cNvPr id="9" name="Text Placeholder 6"/>
          <p:cNvSpPr>
            <a:spLocks noGrp="1"/>
          </p:cNvSpPr>
          <p:nvPr>
            <p:ph type="body" sz="quarter" idx="13"/>
          </p:nvPr>
        </p:nvSpPr>
        <p:spPr>
          <a:xfrm>
            <a:off x="381600" y="1144801"/>
            <a:ext cx="5054496" cy="4927405"/>
          </a:xfrm>
        </p:spPr>
        <p:txBody>
          <a:bodyPr/>
          <a:lstStyle/>
          <a:p>
            <a:pPr>
              <a:defRPr/>
            </a:pPr>
            <a:r>
              <a:rPr lang="en-GB" kern="0" dirty="0" smtClean="0"/>
              <a:t>The WEL network contains:</a:t>
            </a:r>
          </a:p>
          <a:p>
            <a:pPr marL="381000" lvl="1" indent="-190500">
              <a:buClr>
                <a:srgbClr val="FF4D4D"/>
              </a:buClr>
              <a:buFont typeface="Times" pitchFamily="84" charset="0"/>
              <a:buChar char="•"/>
              <a:defRPr/>
            </a:pPr>
            <a:r>
              <a:rPr lang="en-NZ" kern="0" dirty="0" smtClean="0"/>
              <a:t>An </a:t>
            </a:r>
            <a:r>
              <a:rPr lang="en-NZ" kern="0" dirty="0" err="1" smtClean="0"/>
              <a:t>Aprisa</a:t>
            </a:r>
            <a:r>
              <a:rPr lang="en-NZ" kern="0" dirty="0" smtClean="0"/>
              <a:t> XE radio link from the SCADA master controller to the radio tower, connected to an </a:t>
            </a:r>
            <a:r>
              <a:rPr lang="en-NZ" kern="0" dirty="0" err="1" smtClean="0"/>
              <a:t>Aprisa</a:t>
            </a:r>
            <a:r>
              <a:rPr lang="en-NZ" kern="0" dirty="0" smtClean="0"/>
              <a:t> SR base station at the radio tower</a:t>
            </a:r>
          </a:p>
          <a:p>
            <a:pPr marL="381000" lvl="1" indent="-190500">
              <a:buClr>
                <a:srgbClr val="FF4D4D"/>
              </a:buClr>
              <a:buFont typeface="Times" pitchFamily="84" charset="0"/>
              <a:buChar char="•"/>
              <a:defRPr/>
            </a:pPr>
            <a:r>
              <a:rPr lang="en-NZ" kern="0" dirty="0" smtClean="0"/>
              <a:t>External filter/ duplexer combination to ensure interference-free RF operation, because the </a:t>
            </a:r>
            <a:r>
              <a:rPr lang="en-NZ" kern="0" dirty="0" err="1" smtClean="0"/>
              <a:t>Aprisa</a:t>
            </a:r>
            <a:r>
              <a:rPr lang="en-NZ" kern="0" dirty="0" smtClean="0"/>
              <a:t> SR base station is located at a shared RF high site</a:t>
            </a:r>
          </a:p>
          <a:p>
            <a:pPr marL="381000" lvl="1" indent="-190500">
              <a:buClr>
                <a:srgbClr val="FF4D4D"/>
              </a:buClr>
              <a:buFont typeface="Times" pitchFamily="84" charset="0"/>
              <a:buChar char="•"/>
              <a:defRPr/>
            </a:pPr>
            <a:r>
              <a:rPr lang="en-NZ" kern="0" dirty="0" err="1" smtClean="0"/>
              <a:t>Aprisa</a:t>
            </a:r>
            <a:r>
              <a:rPr lang="en-NZ" kern="0" dirty="0" smtClean="0"/>
              <a:t> SR remote stations located at the 33 kV ring main entry points to the electricity network, where the RTUs are situated to monitor and control the switching equipment</a:t>
            </a:r>
          </a:p>
        </p:txBody>
      </p:sp>
      <p:sp>
        <p:nvSpPr>
          <p:cNvPr id="10" name="Text Placeholder 6"/>
          <p:cNvSpPr txBox="1">
            <a:spLocks/>
          </p:cNvSpPr>
          <p:nvPr/>
        </p:nvSpPr>
        <p:spPr>
          <a:xfrm>
            <a:off x="381600" y="5157192"/>
            <a:ext cx="8294856" cy="115212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30000"/>
              </a:lnSpc>
              <a:spcBef>
                <a:spcPct val="20000"/>
              </a:spcBef>
              <a:spcAft>
                <a:spcPts val="0"/>
              </a:spcAft>
              <a:buClrTx/>
              <a:buSzTx/>
              <a:buFont typeface="Arial" pitchFamily="34" charset="0"/>
              <a:buNone/>
              <a:tabLst/>
              <a:defRPr/>
            </a:pPr>
            <a:r>
              <a:rPr kumimoji="0" lang="en-GB" sz="1600" b="0" i="0" u="none" strike="noStrike" kern="0" cap="none" spc="0" normalizeH="0" baseline="0" noProof="0" dirty="0" smtClean="0">
                <a:ln>
                  <a:noFill/>
                </a:ln>
                <a:solidFill>
                  <a:srgbClr val="414B56"/>
                </a:solidFill>
                <a:effectLst/>
                <a:uLnTx/>
                <a:uFillTx/>
                <a:latin typeface="Arial" pitchFamily="34" charset="0"/>
                <a:ea typeface="+mn-ea"/>
                <a:cs typeface="Arial" pitchFamily="34" charset="0"/>
              </a:rPr>
              <a:t>The SCADA traffic is DNP3 over IP, polled every hour and configured for report-by-exception. Additional </a:t>
            </a:r>
            <a:r>
              <a:rPr kumimoji="0" lang="en-GB" sz="1600" b="0" i="0" u="none" strike="noStrike" kern="0" cap="none" spc="0" normalizeH="0" baseline="0" noProof="0" dirty="0" err="1" smtClean="0">
                <a:ln>
                  <a:noFill/>
                </a:ln>
                <a:solidFill>
                  <a:srgbClr val="414B56"/>
                </a:solidFill>
                <a:effectLst/>
                <a:uLnTx/>
                <a:uFillTx/>
                <a:latin typeface="Arial" pitchFamily="34" charset="0"/>
                <a:ea typeface="+mn-ea"/>
                <a:cs typeface="Arial" pitchFamily="34" charset="0"/>
              </a:rPr>
              <a:t>Aprisa</a:t>
            </a:r>
            <a:r>
              <a:rPr kumimoji="0" lang="en-GB" sz="1600" b="0" i="0" u="none" strike="noStrike" kern="0" cap="none" spc="0" normalizeH="0" baseline="0" noProof="0" dirty="0" smtClean="0">
                <a:ln>
                  <a:noFill/>
                </a:ln>
                <a:solidFill>
                  <a:srgbClr val="414B56"/>
                </a:solidFill>
                <a:effectLst/>
                <a:uLnTx/>
                <a:uFillTx/>
                <a:latin typeface="Arial" pitchFamily="34" charset="0"/>
                <a:ea typeface="+mn-ea"/>
                <a:cs typeface="Arial" pitchFamily="34" charset="0"/>
              </a:rPr>
              <a:t> SR radios are currently being deployed to connect </a:t>
            </a:r>
            <a:r>
              <a:rPr kumimoji="0" lang="en-GB" sz="1600" b="0" i="0" u="none" strike="noStrike" kern="0" cap="none" spc="0" normalizeH="0" baseline="0" noProof="0" dirty="0" err="1" smtClean="0">
                <a:ln>
                  <a:noFill/>
                </a:ln>
                <a:solidFill>
                  <a:srgbClr val="414B56"/>
                </a:solidFill>
                <a:effectLst/>
                <a:uLnTx/>
                <a:uFillTx/>
                <a:latin typeface="Arial" pitchFamily="34" charset="0"/>
                <a:ea typeface="+mn-ea"/>
                <a:cs typeface="Arial" pitchFamily="34" charset="0"/>
              </a:rPr>
              <a:t>poletop</a:t>
            </a:r>
            <a:r>
              <a:rPr kumimoji="0" lang="en-GB" sz="1600" b="0" i="0" u="none" strike="noStrike" kern="0" cap="none" spc="0" normalizeH="0" baseline="0" noProof="0" dirty="0" smtClean="0">
                <a:ln>
                  <a:noFill/>
                </a:ln>
                <a:solidFill>
                  <a:srgbClr val="414B56"/>
                </a:solidFill>
                <a:effectLst/>
                <a:uLnTx/>
                <a:uFillTx/>
                <a:latin typeface="Arial" pitchFamily="34" charset="0"/>
                <a:ea typeface="+mn-ea"/>
                <a:cs typeface="Arial" pitchFamily="34" charset="0"/>
              </a:rPr>
              <a:t> </a:t>
            </a:r>
            <a:r>
              <a:rPr kumimoji="0" lang="en-GB" sz="1600" b="0" i="0" u="none" strike="noStrike" kern="0" cap="none" spc="0" normalizeH="0" baseline="0" noProof="0" dirty="0" err="1" smtClean="0">
                <a:ln>
                  <a:noFill/>
                </a:ln>
                <a:solidFill>
                  <a:srgbClr val="414B56"/>
                </a:solidFill>
                <a:effectLst/>
                <a:uLnTx/>
                <a:uFillTx/>
                <a:latin typeface="Arial" pitchFamily="34" charset="0"/>
                <a:ea typeface="+mn-ea"/>
                <a:cs typeface="Arial" pitchFamily="34" charset="0"/>
              </a:rPr>
              <a:t>reclosers</a:t>
            </a:r>
            <a:r>
              <a:rPr kumimoji="0" lang="en-GB" sz="1600" b="0" i="0" u="none" strike="noStrike" kern="0" cap="none" spc="0" normalizeH="0" baseline="0" noProof="0" dirty="0" smtClean="0">
                <a:ln>
                  <a:noFill/>
                </a:ln>
                <a:solidFill>
                  <a:srgbClr val="414B56"/>
                </a:solidFill>
                <a:effectLst/>
                <a:uLnTx/>
                <a:uFillTx/>
                <a:latin typeface="Arial" pitchFamily="34" charset="0"/>
                <a:ea typeface="+mn-ea"/>
                <a:cs typeface="Arial" pitchFamily="34" charset="0"/>
              </a:rPr>
              <a:t>, transformers, regulators and substations.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Case study: CRE Bolivia</a:t>
            </a:r>
            <a:endParaRPr lang="en-NZ" dirty="0"/>
          </a:p>
        </p:txBody>
      </p:sp>
      <p:sp>
        <p:nvSpPr>
          <p:cNvPr id="3" name="Text Placeholder 2"/>
          <p:cNvSpPr>
            <a:spLocks noGrp="1"/>
          </p:cNvSpPr>
          <p:nvPr>
            <p:ph type="body" sz="quarter" idx="13"/>
          </p:nvPr>
        </p:nvSpPr>
        <p:spPr>
          <a:xfrm>
            <a:off x="381600" y="1144801"/>
            <a:ext cx="4478432" cy="5020503"/>
          </a:xfrm>
        </p:spPr>
        <p:txBody>
          <a:bodyPr>
            <a:normAutofit lnSpcReduction="10000"/>
          </a:bodyPr>
          <a:lstStyle/>
          <a:p>
            <a:pPr>
              <a:spcAft>
                <a:spcPts val="600"/>
              </a:spcAft>
            </a:pPr>
            <a:r>
              <a:rPr lang="en-NZ" dirty="0" smtClean="0"/>
              <a:t>CRE distributes electricity to 225,000 customers in the city of Santa Cruz city and rural communities in the south east of Bolivia.</a:t>
            </a:r>
          </a:p>
          <a:p>
            <a:pPr>
              <a:spcAft>
                <a:spcPts val="600"/>
              </a:spcAft>
            </a:pPr>
            <a:r>
              <a:rPr lang="en-NZ" dirty="0" smtClean="0"/>
              <a:t>It has to date installed 16 </a:t>
            </a:r>
            <a:r>
              <a:rPr lang="en-NZ" dirty="0" err="1" smtClean="0"/>
              <a:t>Aprisa</a:t>
            </a:r>
            <a:r>
              <a:rPr lang="en-NZ" dirty="0" smtClean="0"/>
              <a:t> SR radios, in base station, repeater and remote station configurations.</a:t>
            </a:r>
          </a:p>
          <a:p>
            <a:pPr>
              <a:defRPr/>
            </a:pPr>
            <a:r>
              <a:rPr lang="en-NZ" dirty="0" smtClean="0"/>
              <a:t>The </a:t>
            </a:r>
            <a:r>
              <a:rPr lang="en-NZ" dirty="0" err="1" smtClean="0"/>
              <a:t>Aprisa</a:t>
            </a:r>
            <a:r>
              <a:rPr lang="en-NZ" dirty="0" smtClean="0"/>
              <a:t> SR units are being used to control the </a:t>
            </a:r>
            <a:r>
              <a:rPr lang="en-NZ" dirty="0" err="1" smtClean="0"/>
              <a:t>reclosers</a:t>
            </a:r>
            <a:r>
              <a:rPr lang="en-NZ" dirty="0" smtClean="0"/>
              <a:t> in the medium voltage distribution network. A variety of RTU makes and models are being supported, including:</a:t>
            </a:r>
            <a:endParaRPr lang="en-GB" kern="0" dirty="0" smtClean="0"/>
          </a:p>
          <a:p>
            <a:pPr marL="381000" lvl="1" indent="-190500">
              <a:buClr>
                <a:srgbClr val="FF4D4D"/>
              </a:buClr>
              <a:buFont typeface="Times" pitchFamily="84" charset="0"/>
              <a:buChar char="•"/>
              <a:defRPr/>
            </a:pPr>
            <a:r>
              <a:rPr lang="en-GB" kern="0" dirty="0" smtClean="0"/>
              <a:t>Schneider Talus 200P</a:t>
            </a:r>
          </a:p>
          <a:p>
            <a:pPr marL="381000" lvl="1" indent="-190500">
              <a:buClr>
                <a:srgbClr val="FF4D4D"/>
              </a:buClr>
              <a:buFont typeface="Times" pitchFamily="84" charset="0"/>
              <a:buChar char="•"/>
              <a:defRPr/>
            </a:pPr>
            <a:r>
              <a:rPr lang="de-DE" dirty="0" smtClean="0"/>
              <a:t>Schneider Talus 200E </a:t>
            </a:r>
          </a:p>
          <a:p>
            <a:pPr marL="381000" lvl="1" indent="-190500">
              <a:spcAft>
                <a:spcPts val="600"/>
              </a:spcAft>
              <a:buClr>
                <a:srgbClr val="FF4D4D"/>
              </a:buClr>
              <a:buFont typeface="Times" pitchFamily="84" charset="0"/>
              <a:buChar char="•"/>
              <a:defRPr/>
            </a:pPr>
            <a:r>
              <a:rPr lang="en-NZ" dirty="0" smtClean="0"/>
              <a:t>Cooper Power brand, RTU F6</a:t>
            </a:r>
          </a:p>
          <a:p>
            <a:pPr>
              <a:defRPr/>
            </a:pPr>
            <a:r>
              <a:rPr lang="en-NZ" dirty="0" smtClean="0"/>
              <a:t>All the RTUs use the IEC 60870 5-101 protocol.</a:t>
            </a:r>
            <a:endParaRPr lang="en-GB" kern="0" dirty="0" smtClean="0"/>
          </a:p>
        </p:txBody>
      </p:sp>
      <p:pic>
        <p:nvPicPr>
          <p:cNvPr id="1026" name="Picture 2"/>
          <p:cNvPicPr>
            <a:picLocks noChangeAspect="1" noChangeArrowheads="1"/>
          </p:cNvPicPr>
          <p:nvPr/>
        </p:nvPicPr>
        <p:blipFill>
          <a:blip r:embed="rId2" cstate="print"/>
          <a:srcRect/>
          <a:stretch>
            <a:fillRect/>
          </a:stretch>
        </p:blipFill>
        <p:spPr bwMode="auto">
          <a:xfrm>
            <a:off x="4860032" y="1268760"/>
            <a:ext cx="3703860" cy="4437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3" cstate="screen"/>
          <a:srcRect l="4926" t="3450" r="1874"/>
          <a:stretch>
            <a:fillRect/>
          </a:stretch>
        </p:blipFill>
        <p:spPr bwMode="auto">
          <a:xfrm>
            <a:off x="6438900" y="1247775"/>
            <a:ext cx="2219325" cy="1544638"/>
          </a:xfrm>
          <a:prstGeom prst="rect">
            <a:avLst/>
          </a:prstGeom>
          <a:noFill/>
          <a:ln w="9525">
            <a:noFill/>
            <a:miter lim="800000"/>
            <a:headEnd/>
            <a:tailEnd/>
          </a:ln>
        </p:spPr>
      </p:pic>
      <p:pic>
        <p:nvPicPr>
          <p:cNvPr id="57347" name="Picture 10" descr="intake_syphon pumps.JPG"/>
          <p:cNvPicPr>
            <a:picLocks noChangeAspect="1"/>
          </p:cNvPicPr>
          <p:nvPr/>
        </p:nvPicPr>
        <p:blipFill>
          <a:blip r:embed="rId4" cstate="screen"/>
          <a:srcRect/>
          <a:stretch>
            <a:fillRect/>
          </a:stretch>
        </p:blipFill>
        <p:spPr bwMode="auto">
          <a:xfrm>
            <a:off x="4533900" y="1266825"/>
            <a:ext cx="2024063" cy="1465263"/>
          </a:xfrm>
          <a:prstGeom prst="rect">
            <a:avLst/>
          </a:prstGeom>
          <a:noFill/>
          <a:ln w="9525">
            <a:noFill/>
            <a:miter lim="800000"/>
            <a:headEnd/>
            <a:tailEnd/>
          </a:ln>
        </p:spPr>
      </p:pic>
      <p:pic>
        <p:nvPicPr>
          <p:cNvPr id="57348" name="Picture 11" descr="IMG_0121.jpg"/>
          <p:cNvPicPr>
            <a:picLocks noChangeAspect="1"/>
          </p:cNvPicPr>
          <p:nvPr/>
        </p:nvPicPr>
        <p:blipFill>
          <a:blip r:embed="rId5" cstate="screen"/>
          <a:srcRect/>
          <a:stretch>
            <a:fillRect/>
          </a:stretch>
        </p:blipFill>
        <p:spPr bwMode="auto">
          <a:xfrm>
            <a:off x="4071938" y="2895600"/>
            <a:ext cx="1773237" cy="1889125"/>
          </a:xfrm>
          <a:prstGeom prst="rect">
            <a:avLst/>
          </a:prstGeom>
          <a:noFill/>
          <a:ln w="9525">
            <a:noFill/>
            <a:miter lim="800000"/>
            <a:headEnd/>
            <a:tailEnd/>
          </a:ln>
        </p:spPr>
      </p:pic>
      <p:pic>
        <p:nvPicPr>
          <p:cNvPr id="57349" name="Picture 13" descr="plant_site 2.JPG"/>
          <p:cNvPicPr>
            <a:picLocks noChangeAspect="1"/>
          </p:cNvPicPr>
          <p:nvPr/>
        </p:nvPicPr>
        <p:blipFill>
          <a:blip r:embed="rId6" cstate="screen"/>
          <a:srcRect/>
          <a:stretch>
            <a:fillRect/>
          </a:stretch>
        </p:blipFill>
        <p:spPr bwMode="auto">
          <a:xfrm>
            <a:off x="5908675" y="3090863"/>
            <a:ext cx="2216150" cy="1943100"/>
          </a:xfrm>
          <a:prstGeom prst="rect">
            <a:avLst/>
          </a:prstGeom>
          <a:noFill/>
          <a:ln w="9525">
            <a:noFill/>
            <a:miter lim="800000"/>
            <a:headEnd/>
            <a:tailEnd/>
          </a:ln>
        </p:spPr>
      </p:pic>
      <p:pic>
        <p:nvPicPr>
          <p:cNvPr id="57350" name="Picture 6" descr="4RF Hole Dots.png"/>
          <p:cNvPicPr>
            <a:picLocks noChangeAspect="1"/>
          </p:cNvPicPr>
          <p:nvPr/>
        </p:nvPicPr>
        <p:blipFill>
          <a:blip r:embed="rId7" cstate="screen"/>
          <a:srcRect l="1967" t="1855" r="2750" b="1707"/>
          <a:stretch>
            <a:fillRect/>
          </a:stretch>
        </p:blipFill>
        <p:spPr bwMode="auto">
          <a:xfrm>
            <a:off x="4048125" y="1219200"/>
            <a:ext cx="4638675" cy="3867150"/>
          </a:xfrm>
          <a:prstGeom prst="rect">
            <a:avLst/>
          </a:prstGeom>
          <a:noFill/>
          <a:ln w="19050">
            <a:noFill/>
            <a:miter lim="800000"/>
            <a:headEnd/>
            <a:tailEnd/>
          </a:ln>
        </p:spPr>
      </p:pic>
      <p:sp>
        <p:nvSpPr>
          <p:cNvPr id="19" name="Title 18"/>
          <p:cNvSpPr>
            <a:spLocks noGrp="1"/>
          </p:cNvSpPr>
          <p:nvPr>
            <p:ph type="title"/>
          </p:nvPr>
        </p:nvSpPr>
        <p:spPr/>
        <p:txBody>
          <a:bodyPr>
            <a:noAutofit/>
          </a:bodyPr>
          <a:lstStyle/>
          <a:p>
            <a:pPr>
              <a:defRPr/>
            </a:pPr>
            <a:r>
              <a:rPr lang="en-US" dirty="0" smtClean="0"/>
              <a:t>Case study: </a:t>
            </a:r>
            <a:r>
              <a:rPr lang="en-US" dirty="0" err="1" smtClean="0"/>
              <a:t>Masterton</a:t>
            </a:r>
            <a:r>
              <a:rPr lang="en-US" dirty="0" smtClean="0"/>
              <a:t> Water treatment plant (1 of 2)</a:t>
            </a:r>
            <a:endParaRPr lang="en-US" dirty="0"/>
          </a:p>
        </p:txBody>
      </p:sp>
      <p:sp>
        <p:nvSpPr>
          <p:cNvPr id="9" name="Text Placeholder 8"/>
          <p:cNvSpPr>
            <a:spLocks noGrp="1"/>
          </p:cNvSpPr>
          <p:nvPr>
            <p:ph type="body" sz="quarter" idx="13"/>
          </p:nvPr>
        </p:nvSpPr>
        <p:spPr>
          <a:xfrm>
            <a:off x="381600" y="1144801"/>
            <a:ext cx="3902368" cy="5308535"/>
          </a:xfrm>
        </p:spPr>
        <p:txBody>
          <a:bodyPr>
            <a:normAutofit/>
          </a:bodyPr>
          <a:lstStyle/>
          <a:p>
            <a:pPr>
              <a:spcAft>
                <a:spcPts val="600"/>
              </a:spcAft>
              <a:defRPr/>
            </a:pPr>
            <a:r>
              <a:rPr lang="en-NZ" kern="0" dirty="0" smtClean="0"/>
              <a:t>The </a:t>
            </a:r>
            <a:r>
              <a:rPr lang="en-NZ" kern="0" dirty="0" err="1" smtClean="0"/>
              <a:t>Masterton</a:t>
            </a:r>
            <a:r>
              <a:rPr lang="en-NZ" kern="0" dirty="0" smtClean="0"/>
              <a:t> water treatment plant supplies a population of almost 20,000 customers, mainly residential. It processes between 9 and 25 million litres of water every day.</a:t>
            </a:r>
          </a:p>
          <a:p>
            <a:pPr>
              <a:spcAft>
                <a:spcPts val="600"/>
              </a:spcAft>
              <a:defRPr/>
            </a:pPr>
            <a:r>
              <a:rPr lang="en-NZ" kern="0" dirty="0" smtClean="0"/>
              <a:t>The network operations centre for the SCADA network is located at the treatment plant. This is where all information received from the local and remote RTUs is collected, analysed, acted upon and archived.</a:t>
            </a:r>
          </a:p>
          <a:p>
            <a:pPr>
              <a:defRPr/>
            </a:pPr>
            <a:r>
              <a:rPr lang="en-NZ" kern="0" dirty="0" smtClean="0"/>
              <a:t>An Aprisa SR base station was installed at the treatment plant, with remote units at the siphon intake (4 km upstream) and boost pumps.</a:t>
            </a:r>
          </a:p>
          <a:p>
            <a:endParaRPr lang="en-N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238125" y="1200150"/>
            <a:ext cx="4638675" cy="3886200"/>
            <a:chOff x="238125" y="1200150"/>
            <a:chExt cx="4638675" cy="3886200"/>
          </a:xfrm>
        </p:grpSpPr>
        <p:pic>
          <p:nvPicPr>
            <p:cNvPr id="58373" name="Picture 3" descr="C:\Documents and Settings\Paul.Smith\My Documents\Aprisa SR\Masterton\plant_rx and SCADA.JPG"/>
            <p:cNvPicPr>
              <a:picLocks noChangeAspect="1" noChangeArrowheads="1"/>
            </p:cNvPicPr>
            <p:nvPr/>
          </p:nvPicPr>
          <p:blipFill>
            <a:blip r:embed="rId3" cstate="screen"/>
            <a:srcRect/>
            <a:stretch>
              <a:fillRect/>
            </a:stretch>
          </p:blipFill>
          <p:spPr bwMode="auto">
            <a:xfrm>
              <a:off x="276225" y="2819400"/>
              <a:ext cx="1619250" cy="2057400"/>
            </a:xfrm>
            <a:prstGeom prst="rect">
              <a:avLst/>
            </a:prstGeom>
            <a:noFill/>
            <a:ln w="9525">
              <a:noFill/>
              <a:miter lim="800000"/>
              <a:headEnd/>
              <a:tailEnd/>
            </a:ln>
          </p:spPr>
        </p:pic>
        <p:pic>
          <p:nvPicPr>
            <p:cNvPr id="58374" name="Picture 15" descr="intake_ NMS APEX.JPG"/>
            <p:cNvPicPr>
              <a:picLocks noChangeAspect="1"/>
            </p:cNvPicPr>
            <p:nvPr/>
          </p:nvPicPr>
          <p:blipFill>
            <a:blip r:embed="rId4" cstate="screen"/>
            <a:srcRect/>
            <a:stretch>
              <a:fillRect/>
            </a:stretch>
          </p:blipFill>
          <p:spPr bwMode="auto">
            <a:xfrm>
              <a:off x="2676525" y="1200150"/>
              <a:ext cx="2154011" cy="1609725"/>
            </a:xfrm>
            <a:prstGeom prst="rect">
              <a:avLst/>
            </a:prstGeom>
            <a:noFill/>
            <a:ln w="9525">
              <a:noFill/>
              <a:miter lim="800000"/>
              <a:headEnd/>
              <a:tailEnd/>
            </a:ln>
          </p:spPr>
        </p:pic>
        <p:pic>
          <p:nvPicPr>
            <p:cNvPr id="58375" name="Picture 16" descr="19_04_10 020.jpg"/>
            <p:cNvPicPr>
              <a:picLocks noChangeAspect="1"/>
            </p:cNvPicPr>
            <p:nvPr/>
          </p:nvPicPr>
          <p:blipFill>
            <a:blip r:embed="rId5" cstate="screen"/>
            <a:srcRect/>
            <a:stretch>
              <a:fillRect/>
            </a:stretch>
          </p:blipFill>
          <p:spPr bwMode="auto">
            <a:xfrm>
              <a:off x="2081116" y="3009900"/>
              <a:ext cx="2208050" cy="2060865"/>
            </a:xfrm>
            <a:prstGeom prst="rect">
              <a:avLst/>
            </a:prstGeom>
            <a:noFill/>
            <a:ln w="9525">
              <a:noFill/>
              <a:miter lim="800000"/>
              <a:headEnd/>
              <a:tailEnd/>
            </a:ln>
          </p:spPr>
        </p:pic>
        <p:pic>
          <p:nvPicPr>
            <p:cNvPr id="58376" name="Picture 17" descr="19_04_10 022.jpg"/>
            <p:cNvPicPr>
              <a:picLocks noChangeAspect="1"/>
            </p:cNvPicPr>
            <p:nvPr/>
          </p:nvPicPr>
          <p:blipFill>
            <a:blip r:embed="rId6" cstate="screen"/>
            <a:srcRect/>
            <a:stretch>
              <a:fillRect/>
            </a:stretch>
          </p:blipFill>
          <p:spPr bwMode="auto">
            <a:xfrm>
              <a:off x="658198" y="1285875"/>
              <a:ext cx="1899945" cy="1374313"/>
            </a:xfrm>
            <a:prstGeom prst="rect">
              <a:avLst/>
            </a:prstGeom>
            <a:noFill/>
            <a:ln w="9525">
              <a:noFill/>
              <a:miter lim="800000"/>
              <a:headEnd/>
              <a:tailEnd/>
            </a:ln>
          </p:spPr>
        </p:pic>
        <p:pic>
          <p:nvPicPr>
            <p:cNvPr id="58377" name="Picture 6" descr="4RF Hole Dots.png"/>
            <p:cNvPicPr>
              <a:picLocks noChangeAspect="1"/>
            </p:cNvPicPr>
            <p:nvPr/>
          </p:nvPicPr>
          <p:blipFill>
            <a:blip r:embed="rId7" cstate="screen"/>
            <a:srcRect l="1967" t="1855" r="2750" b="1707"/>
            <a:stretch>
              <a:fillRect/>
            </a:stretch>
          </p:blipFill>
          <p:spPr bwMode="auto">
            <a:xfrm>
              <a:off x="238125" y="1219200"/>
              <a:ext cx="4638675" cy="3867150"/>
            </a:xfrm>
            <a:prstGeom prst="rect">
              <a:avLst/>
            </a:prstGeom>
            <a:noFill/>
            <a:ln w="19050">
              <a:noFill/>
              <a:miter lim="800000"/>
              <a:headEnd/>
              <a:tailEnd/>
            </a:ln>
          </p:spPr>
        </p:pic>
      </p:grpSp>
      <p:sp>
        <p:nvSpPr>
          <p:cNvPr id="19" name="Title 18"/>
          <p:cNvSpPr>
            <a:spLocks noGrp="1"/>
          </p:cNvSpPr>
          <p:nvPr>
            <p:ph type="title"/>
          </p:nvPr>
        </p:nvSpPr>
        <p:spPr/>
        <p:txBody>
          <a:bodyPr>
            <a:noAutofit/>
          </a:bodyPr>
          <a:lstStyle/>
          <a:p>
            <a:pPr>
              <a:defRPr/>
            </a:pPr>
            <a:r>
              <a:rPr lang="en-US" dirty="0" smtClean="0"/>
              <a:t>Case study: </a:t>
            </a:r>
            <a:r>
              <a:rPr lang="en-US" dirty="0" err="1" smtClean="0"/>
              <a:t>Masterton</a:t>
            </a:r>
            <a:r>
              <a:rPr lang="en-US" dirty="0" smtClean="0"/>
              <a:t> Water treatment plant (2 of 2)</a:t>
            </a:r>
            <a:endParaRPr lang="en-US" dirty="0"/>
          </a:p>
        </p:txBody>
      </p:sp>
      <p:sp>
        <p:nvSpPr>
          <p:cNvPr id="10" name="Text Placeholder 9"/>
          <p:cNvSpPr>
            <a:spLocks noGrp="1"/>
          </p:cNvSpPr>
          <p:nvPr>
            <p:ph type="body" sz="quarter" idx="13"/>
          </p:nvPr>
        </p:nvSpPr>
        <p:spPr>
          <a:xfrm>
            <a:off x="4860032" y="1144801"/>
            <a:ext cx="3816424" cy="4927405"/>
          </a:xfrm>
        </p:spPr>
        <p:txBody>
          <a:bodyPr>
            <a:normAutofit fontScale="92500" lnSpcReduction="10000"/>
          </a:bodyPr>
          <a:lstStyle/>
          <a:p>
            <a:pPr>
              <a:spcAft>
                <a:spcPts val="600"/>
              </a:spcAft>
              <a:defRPr/>
            </a:pPr>
            <a:r>
              <a:rPr lang="en-NZ" kern="0" dirty="0" smtClean="0"/>
              <a:t>The SCADA equipment at the siphon intake monitors the river level, the pipe flow and the pumps. At the boost pump, used when water pressure and gravity are insufficient, there is a pump control PLC and  the water clarity is measured.</a:t>
            </a:r>
          </a:p>
          <a:p>
            <a:pPr>
              <a:spcAft>
                <a:spcPts val="600"/>
              </a:spcAft>
              <a:defRPr/>
            </a:pPr>
            <a:r>
              <a:rPr lang="en-NZ" kern="0" dirty="0" smtClean="0"/>
              <a:t>RTUs are configured to communicate via High level Data Link Control (HDLC) over UDP Ethernet to the SCADA master. Data is passed transparently via the </a:t>
            </a:r>
            <a:r>
              <a:rPr lang="en-NZ" kern="0" dirty="0" err="1" smtClean="0"/>
              <a:t>Aprisa</a:t>
            </a:r>
            <a:r>
              <a:rPr lang="en-NZ" kern="0" dirty="0" smtClean="0"/>
              <a:t> SR radio network. The RTUs are polled every minute from the base station and all data is visible in the HMI on the SCADA Master. Every 30 minutes all stored data is downloaded from the RTU to the SCADA master.</a:t>
            </a:r>
            <a:endParaRPr lang="en-GB" kern="0" dirty="0" smtClean="0"/>
          </a:p>
          <a:p>
            <a:endParaRPr lang="en-N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screen"/>
          <a:srcRect/>
          <a:stretch>
            <a:fillRect/>
          </a:stretch>
        </p:blipFill>
        <p:spPr bwMode="auto">
          <a:xfrm>
            <a:off x="5886451" y="2914649"/>
            <a:ext cx="2338384" cy="2143126"/>
          </a:xfrm>
          <a:prstGeom prst="roundRect">
            <a:avLst/>
          </a:prstGeom>
          <a:noFill/>
          <a:ln w="9525">
            <a:noFill/>
            <a:miter lim="800000"/>
            <a:headEnd/>
            <a:tailEnd/>
          </a:ln>
        </p:spPr>
      </p:pic>
      <p:pic>
        <p:nvPicPr>
          <p:cNvPr id="17" name="Picture 2"/>
          <p:cNvPicPr>
            <a:picLocks noChangeAspect="1" noChangeArrowheads="1"/>
          </p:cNvPicPr>
          <p:nvPr/>
        </p:nvPicPr>
        <p:blipFill>
          <a:blip r:embed="rId3" cstate="screen"/>
          <a:srcRect/>
          <a:stretch>
            <a:fillRect/>
          </a:stretch>
        </p:blipFill>
        <p:spPr bwMode="auto">
          <a:xfrm>
            <a:off x="6477600" y="1247775"/>
            <a:ext cx="2209199" cy="1600200"/>
          </a:xfrm>
          <a:prstGeom prst="roundRect">
            <a:avLst/>
          </a:prstGeom>
          <a:noFill/>
          <a:ln w="9525">
            <a:noFill/>
            <a:miter lim="800000"/>
            <a:headEnd/>
            <a:tailEnd/>
          </a:ln>
        </p:spPr>
      </p:pic>
      <p:pic>
        <p:nvPicPr>
          <p:cNvPr id="54276" name="Picture 3"/>
          <p:cNvPicPr>
            <a:picLocks noChangeAspect="1" noChangeArrowheads="1"/>
          </p:cNvPicPr>
          <p:nvPr/>
        </p:nvPicPr>
        <p:blipFill>
          <a:blip r:embed="rId4" cstate="screen"/>
          <a:srcRect/>
          <a:stretch>
            <a:fillRect/>
          </a:stretch>
        </p:blipFill>
        <p:spPr bwMode="auto">
          <a:xfrm>
            <a:off x="4211638" y="3111500"/>
            <a:ext cx="1485900" cy="1590675"/>
          </a:xfrm>
          <a:prstGeom prst="rect">
            <a:avLst/>
          </a:prstGeom>
          <a:noFill/>
          <a:ln w="9525">
            <a:noFill/>
            <a:miter lim="800000"/>
            <a:headEnd/>
            <a:tailEnd/>
          </a:ln>
        </p:spPr>
      </p:pic>
      <p:pic>
        <p:nvPicPr>
          <p:cNvPr id="8" name="Picture 1"/>
          <p:cNvPicPr>
            <a:picLocks noChangeAspect="1" noChangeArrowheads="1"/>
          </p:cNvPicPr>
          <p:nvPr/>
        </p:nvPicPr>
        <p:blipFill>
          <a:blip r:embed="rId5" cstate="screen"/>
          <a:srcRect/>
          <a:stretch>
            <a:fillRect/>
          </a:stretch>
        </p:blipFill>
        <p:spPr bwMode="auto">
          <a:xfrm>
            <a:off x="4411218" y="1295400"/>
            <a:ext cx="2038214" cy="1371600"/>
          </a:xfrm>
          <a:prstGeom prst="roundRect">
            <a:avLst/>
          </a:prstGeom>
          <a:noFill/>
          <a:ln w="9525">
            <a:noFill/>
            <a:miter lim="800000"/>
            <a:headEnd/>
            <a:tailEnd/>
          </a:ln>
        </p:spPr>
      </p:pic>
      <p:pic>
        <p:nvPicPr>
          <p:cNvPr id="54278" name="Picture 6" descr="4RF Hole Dots.png"/>
          <p:cNvPicPr>
            <a:picLocks noChangeAspect="1"/>
          </p:cNvPicPr>
          <p:nvPr/>
        </p:nvPicPr>
        <p:blipFill>
          <a:blip r:embed="rId6" cstate="screen"/>
          <a:srcRect l="1967" t="1855" r="2750" b="1707"/>
          <a:stretch>
            <a:fillRect/>
          </a:stretch>
        </p:blipFill>
        <p:spPr bwMode="auto">
          <a:xfrm>
            <a:off x="4048125" y="1219200"/>
            <a:ext cx="4638675" cy="3867150"/>
          </a:xfrm>
          <a:prstGeom prst="rect">
            <a:avLst/>
          </a:prstGeom>
          <a:noFill/>
          <a:ln w="19050">
            <a:noFill/>
            <a:miter lim="800000"/>
            <a:headEnd/>
            <a:tailEnd/>
          </a:ln>
        </p:spPr>
      </p:pic>
      <p:sp>
        <p:nvSpPr>
          <p:cNvPr id="19" name="Title 18"/>
          <p:cNvSpPr>
            <a:spLocks noGrp="1"/>
          </p:cNvSpPr>
          <p:nvPr>
            <p:ph type="title"/>
          </p:nvPr>
        </p:nvSpPr>
        <p:spPr/>
        <p:txBody>
          <a:bodyPr>
            <a:noAutofit/>
          </a:bodyPr>
          <a:lstStyle/>
          <a:p>
            <a:pPr>
              <a:defRPr/>
            </a:pPr>
            <a:r>
              <a:rPr lang="en-US" dirty="0" smtClean="0"/>
              <a:t>Case study: Marlborough Lines (1 of 2)</a:t>
            </a:r>
            <a:endParaRPr lang="en-US" dirty="0"/>
          </a:p>
        </p:txBody>
      </p:sp>
      <p:sp>
        <p:nvSpPr>
          <p:cNvPr id="9" name="Text Placeholder 8"/>
          <p:cNvSpPr>
            <a:spLocks noGrp="1"/>
          </p:cNvSpPr>
          <p:nvPr>
            <p:ph type="body" sz="quarter" idx="13"/>
          </p:nvPr>
        </p:nvSpPr>
        <p:spPr>
          <a:xfrm>
            <a:off x="381600" y="1144801"/>
            <a:ext cx="3902368" cy="4927405"/>
          </a:xfrm>
        </p:spPr>
        <p:txBody>
          <a:bodyPr>
            <a:normAutofit fontScale="92500" lnSpcReduction="10000"/>
          </a:bodyPr>
          <a:lstStyle/>
          <a:p>
            <a:pPr>
              <a:spcAft>
                <a:spcPts val="600"/>
              </a:spcAft>
              <a:defRPr/>
            </a:pPr>
            <a:r>
              <a:rPr lang="en-GB" kern="0" dirty="0" smtClean="0"/>
              <a:t>Marlborough Lines is an electricity distribution company, covering more than 11,000 square kilometres. </a:t>
            </a:r>
            <a:r>
              <a:rPr lang="en-NZ" kern="0" dirty="0" smtClean="0"/>
              <a:t>The company receives 33kV supply from national grid operator </a:t>
            </a:r>
            <a:r>
              <a:rPr lang="en-NZ" kern="0" dirty="0" err="1" smtClean="0"/>
              <a:t>Transpower</a:t>
            </a:r>
            <a:r>
              <a:rPr lang="en-NZ" kern="0" dirty="0" smtClean="0"/>
              <a:t>, and distributes 372 </a:t>
            </a:r>
            <a:r>
              <a:rPr lang="en-NZ" kern="0" dirty="0" err="1" smtClean="0"/>
              <a:t>GWh</a:t>
            </a:r>
            <a:r>
              <a:rPr lang="en-NZ" kern="0" dirty="0" smtClean="0"/>
              <a:t> of electricity to 23,900 consumer connections, mainly domestic and small-to-medium commercial</a:t>
            </a:r>
            <a:r>
              <a:rPr lang="en-GB" kern="0" dirty="0" smtClean="0"/>
              <a:t>.</a:t>
            </a:r>
          </a:p>
          <a:p>
            <a:pPr>
              <a:spcAft>
                <a:spcPts val="600"/>
              </a:spcAft>
              <a:defRPr/>
            </a:pPr>
            <a:r>
              <a:rPr lang="en-GB" kern="0" dirty="0" smtClean="0"/>
              <a:t>Assets range from new to over 80 years old. Its SCADA network monitors and controls substations, distribution transformers and pole top </a:t>
            </a:r>
            <a:r>
              <a:rPr lang="en-GB" kern="0" dirty="0" err="1" smtClean="0"/>
              <a:t>reclosers</a:t>
            </a:r>
            <a:r>
              <a:rPr lang="en-GB" kern="0" dirty="0" smtClean="0"/>
              <a:t>. </a:t>
            </a:r>
            <a:br>
              <a:rPr lang="en-GB" kern="0" dirty="0" smtClean="0"/>
            </a:br>
            <a:r>
              <a:rPr lang="en-GB" kern="0" dirty="0" smtClean="0"/>
              <a:t>A variety of communications methods are used, including </a:t>
            </a:r>
            <a:r>
              <a:rPr lang="en-NZ" kern="0" dirty="0" smtClean="0"/>
              <a:t>CDMA, fibre, leased lines, unlicensed radio and the </a:t>
            </a:r>
            <a:r>
              <a:rPr lang="en-NZ" kern="0" dirty="0" err="1" smtClean="0"/>
              <a:t>Aprisa</a:t>
            </a:r>
            <a:r>
              <a:rPr lang="en-NZ" kern="0" dirty="0" smtClean="0"/>
              <a:t> XE point-to-point link.</a:t>
            </a:r>
          </a:p>
          <a:p>
            <a:endParaRPr lang="en-N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238125" y="1219200"/>
            <a:ext cx="4638675" cy="3867150"/>
            <a:chOff x="4048125" y="1219200"/>
            <a:chExt cx="4638675" cy="3867150"/>
          </a:xfrm>
        </p:grpSpPr>
        <p:pic>
          <p:nvPicPr>
            <p:cNvPr id="15" name="Picture 2" descr="C:\Documents and Settings\Paul.Smith\My Documents\Aprisa SR\Marlborough Lines\28052010(004).jpg"/>
            <p:cNvPicPr>
              <a:picLocks noChangeAspect="1" noChangeArrowheads="1"/>
            </p:cNvPicPr>
            <p:nvPr/>
          </p:nvPicPr>
          <p:blipFill>
            <a:blip r:embed="rId2" cstate="screen"/>
            <a:srcRect/>
            <a:stretch>
              <a:fillRect/>
            </a:stretch>
          </p:blipFill>
          <p:spPr bwMode="auto">
            <a:xfrm>
              <a:off x="4661867" y="1295400"/>
              <a:ext cx="1710358" cy="1438275"/>
            </a:xfrm>
            <a:prstGeom prst="roundRect">
              <a:avLst/>
            </a:prstGeom>
            <a:noFill/>
          </p:spPr>
        </p:pic>
        <p:pic>
          <p:nvPicPr>
            <p:cNvPr id="14" name="Picture 2"/>
            <p:cNvPicPr>
              <a:picLocks noChangeAspect="1" noChangeArrowheads="1"/>
            </p:cNvPicPr>
            <p:nvPr/>
          </p:nvPicPr>
          <p:blipFill>
            <a:blip r:embed="rId3" cstate="screen"/>
            <a:srcRect/>
            <a:stretch>
              <a:fillRect/>
            </a:stretch>
          </p:blipFill>
          <p:spPr bwMode="auto">
            <a:xfrm>
              <a:off x="4086225" y="2973023"/>
              <a:ext cx="1552575" cy="1894252"/>
            </a:xfrm>
            <a:prstGeom prst="roundRect">
              <a:avLst/>
            </a:prstGeom>
            <a:noFill/>
            <a:ln w="9525">
              <a:noFill/>
              <a:miter lim="800000"/>
              <a:headEnd/>
              <a:tailEnd/>
            </a:ln>
          </p:spPr>
        </p:pic>
        <p:pic>
          <p:nvPicPr>
            <p:cNvPr id="10" name="Picture 6"/>
            <p:cNvPicPr>
              <a:picLocks noChangeAspect="1" noChangeArrowheads="1"/>
            </p:cNvPicPr>
            <p:nvPr/>
          </p:nvPicPr>
          <p:blipFill>
            <a:blip r:embed="rId4" cstate="screen"/>
            <a:srcRect/>
            <a:stretch>
              <a:fillRect/>
            </a:stretch>
          </p:blipFill>
          <p:spPr bwMode="auto">
            <a:xfrm>
              <a:off x="6545199" y="1247775"/>
              <a:ext cx="2103501" cy="1642109"/>
            </a:xfrm>
            <a:prstGeom prst="roundRect">
              <a:avLst/>
            </a:prstGeom>
            <a:noFill/>
            <a:ln w="9525">
              <a:noFill/>
              <a:miter lim="800000"/>
              <a:headEnd/>
              <a:tailEnd/>
            </a:ln>
          </p:spPr>
        </p:pic>
        <p:pic>
          <p:nvPicPr>
            <p:cNvPr id="12" name="Picture 2"/>
            <p:cNvPicPr>
              <a:picLocks noChangeAspect="1" noChangeArrowheads="1"/>
            </p:cNvPicPr>
            <p:nvPr/>
          </p:nvPicPr>
          <p:blipFill>
            <a:blip r:embed="rId5" cstate="screen"/>
            <a:srcRect/>
            <a:stretch>
              <a:fillRect/>
            </a:stretch>
          </p:blipFill>
          <p:spPr bwMode="auto">
            <a:xfrm>
              <a:off x="5838825" y="2914543"/>
              <a:ext cx="2658829" cy="2133707"/>
            </a:xfrm>
            <a:prstGeom prst="roundRect">
              <a:avLst/>
            </a:prstGeom>
            <a:noFill/>
            <a:ln w="9525">
              <a:noFill/>
              <a:miter lim="800000"/>
              <a:headEnd/>
              <a:tailEnd/>
            </a:ln>
          </p:spPr>
        </p:pic>
        <p:pic>
          <p:nvPicPr>
            <p:cNvPr id="55305" name="Picture 6" descr="4RF Hole Dots.png"/>
            <p:cNvPicPr>
              <a:picLocks noChangeAspect="1"/>
            </p:cNvPicPr>
            <p:nvPr/>
          </p:nvPicPr>
          <p:blipFill>
            <a:blip r:embed="rId6" cstate="screen"/>
            <a:srcRect l="1967" t="1855" r="2750" b="1707"/>
            <a:stretch>
              <a:fillRect/>
            </a:stretch>
          </p:blipFill>
          <p:spPr bwMode="auto">
            <a:xfrm>
              <a:off x="4048125" y="1219200"/>
              <a:ext cx="4638675" cy="3867150"/>
            </a:xfrm>
            <a:prstGeom prst="rect">
              <a:avLst/>
            </a:prstGeom>
            <a:noFill/>
            <a:ln w="19050">
              <a:noFill/>
              <a:miter lim="800000"/>
              <a:headEnd/>
              <a:tailEnd/>
            </a:ln>
          </p:spPr>
        </p:pic>
      </p:grpSp>
      <p:sp>
        <p:nvSpPr>
          <p:cNvPr id="19" name="Title 18"/>
          <p:cNvSpPr>
            <a:spLocks noGrp="1"/>
          </p:cNvSpPr>
          <p:nvPr>
            <p:ph type="title"/>
          </p:nvPr>
        </p:nvSpPr>
        <p:spPr/>
        <p:txBody>
          <a:bodyPr>
            <a:noAutofit/>
          </a:bodyPr>
          <a:lstStyle/>
          <a:p>
            <a:pPr>
              <a:defRPr/>
            </a:pPr>
            <a:r>
              <a:rPr lang="en-US" dirty="0" smtClean="0"/>
              <a:t>Case study: Marlborough Lines (2 of 2)</a:t>
            </a:r>
            <a:endParaRPr lang="en-US" dirty="0"/>
          </a:p>
        </p:txBody>
      </p:sp>
      <p:sp>
        <p:nvSpPr>
          <p:cNvPr id="11" name="Text Placeholder 10"/>
          <p:cNvSpPr>
            <a:spLocks noGrp="1"/>
          </p:cNvSpPr>
          <p:nvPr>
            <p:ph type="body" sz="quarter" idx="13"/>
          </p:nvPr>
        </p:nvSpPr>
        <p:spPr>
          <a:xfrm>
            <a:off x="4932040" y="1144801"/>
            <a:ext cx="3744416" cy="4927405"/>
          </a:xfrm>
        </p:spPr>
        <p:txBody>
          <a:bodyPr>
            <a:normAutofit lnSpcReduction="10000"/>
          </a:bodyPr>
          <a:lstStyle/>
          <a:p>
            <a:pPr>
              <a:spcAft>
                <a:spcPts val="600"/>
              </a:spcAft>
            </a:pPr>
            <a:r>
              <a:rPr lang="en-GB" kern="0" dirty="0" smtClean="0"/>
              <a:t>Example deployment: an </a:t>
            </a:r>
            <a:r>
              <a:rPr lang="en-GB" kern="0" dirty="0" err="1" smtClean="0"/>
              <a:t>Aprisa</a:t>
            </a:r>
            <a:r>
              <a:rPr lang="en-GB" kern="0" dirty="0" smtClean="0"/>
              <a:t> SR remote station was installed at a pole top </a:t>
            </a:r>
            <a:r>
              <a:rPr lang="en-GB" kern="0" dirty="0" err="1" smtClean="0"/>
              <a:t>recloser</a:t>
            </a:r>
            <a:r>
              <a:rPr lang="en-GB" kern="0" dirty="0" smtClean="0"/>
              <a:t> on the 33 kV connection from the national grid. It was housed in the weatherproof cabinet, linking a Nu-</a:t>
            </a:r>
            <a:r>
              <a:rPr lang="en-GB" kern="0" dirty="0" err="1" smtClean="0"/>
              <a:t>Lec</a:t>
            </a:r>
            <a:r>
              <a:rPr lang="en-GB" kern="0" dirty="0" smtClean="0"/>
              <a:t> pole top </a:t>
            </a:r>
            <a:r>
              <a:rPr lang="en-GB" kern="0" dirty="0" err="1" smtClean="0"/>
              <a:t>recloser</a:t>
            </a:r>
            <a:r>
              <a:rPr lang="en-GB" kern="0" dirty="0" smtClean="0"/>
              <a:t> to the SCADA master service located at the systems control centre, using the DNP3 protocol. A lightweight dipole antenna was used. The </a:t>
            </a:r>
            <a:r>
              <a:rPr lang="en-GB" kern="0" dirty="0" err="1" smtClean="0"/>
              <a:t>Aprisa</a:t>
            </a:r>
            <a:r>
              <a:rPr lang="en-GB" kern="0" dirty="0" smtClean="0"/>
              <a:t> SR base station was installed in the communications room with other equipment. The system was operational and integrated into the SCADA software application in less than two hours, polling the remote station every three seconds.</a:t>
            </a:r>
            <a:endParaRPr lang="en-NZ" kern="0" dirty="0" smtClean="0"/>
          </a:p>
          <a:p>
            <a:endParaRPr lang="en-N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1045</Words>
  <Application>Microsoft Office PowerPoint</Application>
  <PresentationFormat>On-screen Show (4:3)</PresentationFormat>
  <Paragraphs>74</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Aprisa SR</vt:lpstr>
      <vt:lpstr>Aprisa SR case studies and deployments</vt:lpstr>
      <vt:lpstr>Case study: WEL Networks (1 of 2)</vt:lpstr>
      <vt:lpstr>Case study: WEL Networks (2 of 2)</vt:lpstr>
      <vt:lpstr>Case study: CRE Bolivia</vt:lpstr>
      <vt:lpstr>Case study: Masterton Water treatment plant (1 of 2)</vt:lpstr>
      <vt:lpstr>Case study: Masterton Water treatment plant (2 of 2)</vt:lpstr>
      <vt:lpstr>Case study: Marlborough Lines (1 of 2)</vt:lpstr>
      <vt:lpstr>Case study: Marlborough Lines (2 of 2)</vt:lpstr>
      <vt:lpstr>Case study: Ministry of Defense, Slovenia (1 of 2)</vt:lpstr>
      <vt:lpstr>Case study: Ministry of Defense, Slovenia (2 of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Nicky Dibben</dc:creator>
  <cp:lastModifiedBy>Doug Connor</cp:lastModifiedBy>
  <cp:revision>68</cp:revision>
  <dcterms:created xsi:type="dcterms:W3CDTF">2010-03-16T11:59:34Z</dcterms:created>
  <dcterms:modified xsi:type="dcterms:W3CDTF">2012-04-12T23:36:16Z</dcterms:modified>
</cp:coreProperties>
</file>