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7" r:id="rId2"/>
    <p:sldId id="301" r:id="rId3"/>
    <p:sldId id="323" r:id="rId4"/>
    <p:sldId id="326" r:id="rId5"/>
    <p:sldId id="333" r:id="rId6"/>
    <p:sldId id="324" r:id="rId7"/>
    <p:sldId id="328" r:id="rId8"/>
    <p:sldId id="337" r:id="rId9"/>
    <p:sldId id="329" r:id="rId10"/>
    <p:sldId id="330" r:id="rId11"/>
    <p:sldId id="331" r:id="rId12"/>
    <p:sldId id="306" r:id="rId13"/>
    <p:sldId id="332" r:id="rId14"/>
    <p:sldId id="327" r:id="rId15"/>
    <p:sldId id="334" r:id="rId16"/>
    <p:sldId id="335" r:id="rId17"/>
    <p:sldId id="315" r:id="rId18"/>
    <p:sldId id="316" r:id="rId19"/>
    <p:sldId id="336" r:id="rId20"/>
    <p:sldId id="339" r:id="rId21"/>
    <p:sldId id="33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 Smith" initials="P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63E3E"/>
    <a:srgbClr val="414B5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8705" autoAdjust="0"/>
  </p:normalViewPr>
  <p:slideViewPr>
    <p:cSldViewPr snapToGrid="0">
      <p:cViewPr varScale="1">
        <p:scale>
          <a:sx n="88" d="100"/>
          <a:sy n="88" d="100"/>
        </p:scale>
        <p:origin x="-211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252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B5EDD9-6C05-4726-9878-63134A5D8DBF}" type="datetimeFigureOut">
              <a:rPr lang="en-GB" smtClean="0"/>
              <a:pPr/>
              <a:t>04/07/2012</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BCAC43B-DE4E-488C-89A2-E44FEF12DF8A}" type="slidenum">
              <a:rPr lang="en-GB" smtClean="0"/>
              <a:pPr/>
              <a:t>‹#›</a:t>
            </a:fld>
            <a:endParaRPr lang="en-GB" dirty="0"/>
          </a:p>
        </p:txBody>
      </p:sp>
    </p:spTree>
    <p:extLst>
      <p:ext uri="{BB962C8B-B14F-4D97-AF65-F5344CB8AC3E}">
        <p14:creationId xmlns:p14="http://schemas.microsoft.com/office/powerpoint/2010/main" xmlns="" val="796659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860D81-D09C-4141-9EF9-5CE7861A1742}" type="datetimeFigureOut">
              <a:rPr lang="en-US" smtClean="0"/>
              <a:pPr/>
              <a:t>7/4/2012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9C50FA-05E4-41B8-B60C-952291ACD9B0}" type="slidenum">
              <a:rPr lang="en-GB" smtClean="0"/>
              <a:pPr/>
              <a:t>‹#›</a:t>
            </a:fld>
            <a:endParaRPr lang="en-GB" dirty="0"/>
          </a:p>
        </p:txBody>
      </p:sp>
    </p:spTree>
    <p:extLst>
      <p:ext uri="{BB962C8B-B14F-4D97-AF65-F5344CB8AC3E}">
        <p14:creationId xmlns:p14="http://schemas.microsoft.com/office/powerpoint/2010/main" xmlns="" val="1753383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130A9576-6BAC-4C8F-9DA2-E7AE38DBFC8D}" type="slidenum">
              <a:rPr lang="en-GB" smtClean="0">
                <a:latin typeface="Arial" pitchFamily="34" charset="0"/>
              </a:rPr>
              <a:pPr/>
              <a:t>1</a:t>
            </a:fld>
            <a:endParaRPr lang="en-GB" dirty="0" smtClean="0">
              <a:latin typeface="Arial"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AU" dirty="0"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FBA67FB-04D0-4C62-A1AA-BC2E4B5FA7E7}" type="slidenum">
              <a:rPr lang="en-NZ" smtClean="0"/>
              <a:pPr>
                <a:defRPr/>
              </a:pPr>
              <a:t>16</a:t>
            </a:fld>
            <a:endParaRPr lang="en-NZ"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18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p:spPr>
      </p:sp>
      <p:sp>
        <p:nvSpPr>
          <p:cNvPr id="183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If the upgrade process fails, it could be caused by: </a:t>
            </a:r>
          </a:p>
          <a:p>
            <a:pPr eaLnBrk="1" hangingPunct="1"/>
            <a:r>
              <a:rPr lang="en-US" dirty="0" smtClean="0"/>
              <a:t>  The Aprisa SR is already operating on the version of software on the USB flash drive.</a:t>
            </a:r>
          </a:p>
          <a:p>
            <a:pPr eaLnBrk="1" hangingPunct="1"/>
            <a:endParaRPr lang="en-US" dirty="0" smtClean="0"/>
          </a:p>
          <a:p>
            <a:pPr eaLnBrk="1" hangingPunct="1"/>
            <a:r>
              <a:rPr lang="en-US" dirty="0" smtClean="0"/>
              <a:t>  The SuperVisor USB Upgrade setting may be set to “Disabled” (see “Maintenance Upgrade” on page </a:t>
            </a:r>
          </a:p>
          <a:p>
            <a:pPr eaLnBrk="1" hangingPunct="1"/>
            <a:r>
              <a:rPr lang="en-US" dirty="0" smtClean="0"/>
              <a:t>90). The new software will not have uploaded to the Aprisa SR. The USB Upgrade setting must be </a:t>
            </a:r>
          </a:p>
          <a:p>
            <a:pPr eaLnBrk="1" hangingPunct="1"/>
            <a:r>
              <a:rPr lang="en-US" dirty="0" smtClean="0"/>
              <a:t>set to „Enabled‟ or „Authenticate‟ and the upgrade procedure repeated. </a:t>
            </a:r>
          </a:p>
          <a:p>
            <a:pPr eaLnBrk="1" hangingPunct="1"/>
            <a:endParaRPr lang="en-US" dirty="0" smtClean="0"/>
          </a:p>
          <a:p>
            <a:pPr eaLnBrk="1" hangingPunct="1"/>
            <a:r>
              <a:rPr lang="en-US" dirty="0" smtClean="0"/>
              <a:t>The SuperVisor USB Upgrade setting may be set to “Authenticate” (see “Maintenance Upgrade” on </a:t>
            </a:r>
          </a:p>
          <a:p>
            <a:pPr eaLnBrk="1" hangingPunct="1"/>
            <a:r>
              <a:rPr lang="en-US" dirty="0" smtClean="0"/>
              <a:t>page 90). The new software will have uploaded in to the Aprisa SR but will not have activated. </a:t>
            </a:r>
            <a:endParaRPr lang="en-NZ" dirty="0" smtClean="0"/>
          </a:p>
        </p:txBody>
      </p:sp>
      <p:sp>
        <p:nvSpPr>
          <p:cNvPr id="4" name="Slide Number Placeholder 3"/>
          <p:cNvSpPr>
            <a:spLocks noGrp="1"/>
          </p:cNvSpPr>
          <p:nvPr>
            <p:ph type="sldNum" sz="quarter" idx="5"/>
          </p:nvPr>
        </p:nvSpPr>
        <p:spPr/>
        <p:txBody>
          <a:bodyPr/>
          <a:lstStyle/>
          <a:p>
            <a:pPr>
              <a:defRPr/>
            </a:pPr>
            <a:fld id="{E067AD3D-A03C-4165-92FC-1C58EDA5D21B}" type="slidenum">
              <a:rPr lang="en-NZ" smtClean="0"/>
              <a:pPr>
                <a:defRPr/>
              </a:pPr>
              <a:t>19</a:t>
            </a:fld>
            <a:endParaRPr lang="en-N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49B7CDF-C191-4C0F-B404-03F174735D93}" type="slidenum">
              <a:rPr lang="en-GB" smtClean="0">
                <a:latin typeface="Arial" pitchFamily="34" charset="0"/>
              </a:rPr>
              <a:pPr/>
              <a:t>2</a:t>
            </a:fld>
            <a:endParaRPr lang="en-GB" dirty="0" smtClean="0">
              <a:latin typeface="Arial"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AU" dirty="0" smtClean="0">
              <a:latin typeface="Arial" pitchFamily="34" charset="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p:spPr>
      </p:sp>
      <p:sp>
        <p:nvSpPr>
          <p:cNvPr id="183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If the upgrade process fails, it could be caused by: </a:t>
            </a:r>
          </a:p>
          <a:p>
            <a:pPr eaLnBrk="1" hangingPunct="1"/>
            <a:r>
              <a:rPr lang="en-US" dirty="0" smtClean="0"/>
              <a:t>  The Aprisa SR is already operating on the version of software on the USB flash drive.</a:t>
            </a:r>
          </a:p>
          <a:p>
            <a:pPr eaLnBrk="1" hangingPunct="1"/>
            <a:endParaRPr lang="en-US" dirty="0" smtClean="0"/>
          </a:p>
          <a:p>
            <a:pPr eaLnBrk="1" hangingPunct="1"/>
            <a:r>
              <a:rPr lang="en-US" dirty="0" smtClean="0"/>
              <a:t>  The SuperVisor USB Upgrade setting may be set to “Disabled” (see “Maintenance Upgrade” on page </a:t>
            </a:r>
          </a:p>
          <a:p>
            <a:pPr eaLnBrk="1" hangingPunct="1"/>
            <a:r>
              <a:rPr lang="en-US" dirty="0" smtClean="0"/>
              <a:t>90). The new software will not have uploaded to the Aprisa SR. The USB Upgrade setting must be </a:t>
            </a:r>
          </a:p>
          <a:p>
            <a:pPr eaLnBrk="1" hangingPunct="1"/>
            <a:r>
              <a:rPr lang="en-US" dirty="0" smtClean="0"/>
              <a:t>set to „Enabled‟ or „Authenticate‟ and the upgrade procedure repeated. </a:t>
            </a:r>
          </a:p>
          <a:p>
            <a:pPr eaLnBrk="1" hangingPunct="1"/>
            <a:endParaRPr lang="en-US" dirty="0" smtClean="0"/>
          </a:p>
          <a:p>
            <a:pPr eaLnBrk="1" hangingPunct="1"/>
            <a:r>
              <a:rPr lang="en-US" dirty="0" smtClean="0"/>
              <a:t>The SuperVisor USB Upgrade setting may be set to “Authenticate” (see “Maintenance Upgrade” on </a:t>
            </a:r>
          </a:p>
          <a:p>
            <a:pPr eaLnBrk="1" hangingPunct="1"/>
            <a:r>
              <a:rPr lang="en-US" dirty="0" smtClean="0"/>
              <a:t>page 90). The new software will have uploaded in to the Aprisa SR but will not have activated. </a:t>
            </a:r>
            <a:endParaRPr lang="en-NZ" dirty="0" smtClean="0"/>
          </a:p>
        </p:txBody>
      </p:sp>
      <p:sp>
        <p:nvSpPr>
          <p:cNvPr id="4" name="Slide Number Placeholder 3"/>
          <p:cNvSpPr>
            <a:spLocks noGrp="1"/>
          </p:cNvSpPr>
          <p:nvPr>
            <p:ph type="sldNum" sz="quarter" idx="5"/>
          </p:nvPr>
        </p:nvSpPr>
        <p:spPr/>
        <p:txBody>
          <a:bodyPr/>
          <a:lstStyle/>
          <a:p>
            <a:pPr>
              <a:defRPr/>
            </a:pPr>
            <a:fld id="{E067AD3D-A03C-4165-92FC-1C58EDA5D21B}" type="slidenum">
              <a:rPr lang="en-NZ" smtClean="0"/>
              <a:pPr>
                <a:defRPr/>
              </a:pPr>
              <a:t>20</a:t>
            </a:fld>
            <a:endParaRPr lang="en-NZ"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3C9C50FA-05E4-41B8-B60C-952291ACD9B0}" type="slidenum">
              <a:rPr lang="en-GB" smtClean="0"/>
              <a:pPr/>
              <a:t>21</a:t>
            </a:fld>
            <a:endParaRPr lang="en-GB" dirty="0"/>
          </a:p>
        </p:txBody>
      </p:sp>
    </p:spTree>
    <p:extLst>
      <p:ext uri="{BB962C8B-B14F-4D97-AF65-F5344CB8AC3E}">
        <p14:creationId xmlns:p14="http://schemas.microsoft.com/office/powerpoint/2010/main" xmlns="" val="3912024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50" descr="background"/>
          <p:cNvPicPr>
            <a:picLocks noChangeAspect="1" noChangeArrowheads="1"/>
          </p:cNvPicPr>
          <p:nvPr userDrawn="1"/>
        </p:nvPicPr>
        <p:blipFill>
          <a:blip r:embed="rId2" cstate="screen"/>
          <a:srcRect t="8333" b="41667"/>
          <a:stretch>
            <a:fillRect/>
          </a:stretch>
        </p:blipFill>
        <p:spPr bwMode="auto">
          <a:xfrm>
            <a:off x="0" y="1143000"/>
            <a:ext cx="9144000" cy="2286000"/>
          </a:xfrm>
          <a:prstGeom prst="rect">
            <a:avLst/>
          </a:prstGeom>
          <a:noFill/>
        </p:spPr>
      </p:pic>
      <p:pic>
        <p:nvPicPr>
          <p:cNvPr id="11" name="Picture 32" descr="4RFLogoCMYKColour"/>
          <p:cNvPicPr>
            <a:picLocks noChangeAspect="1" noChangeArrowheads="1"/>
          </p:cNvPicPr>
          <p:nvPr userDrawn="1"/>
        </p:nvPicPr>
        <p:blipFill>
          <a:blip r:embed="rId3" cstate="screen"/>
          <a:srcRect/>
          <a:stretch>
            <a:fillRect/>
          </a:stretch>
        </p:blipFill>
        <p:spPr bwMode="auto">
          <a:xfrm>
            <a:off x="152400" y="1828800"/>
            <a:ext cx="1676400" cy="450850"/>
          </a:xfrm>
          <a:prstGeom prst="rect">
            <a:avLst/>
          </a:prstGeom>
          <a:noFill/>
        </p:spPr>
      </p:pic>
      <p:sp>
        <p:nvSpPr>
          <p:cNvPr id="2" name="Title 1"/>
          <p:cNvSpPr>
            <a:spLocks noGrp="1"/>
          </p:cNvSpPr>
          <p:nvPr>
            <p:ph type="ctrTitle"/>
          </p:nvPr>
        </p:nvSpPr>
        <p:spPr>
          <a:xfrm>
            <a:off x="763200" y="2145600"/>
            <a:ext cx="5335200" cy="381600"/>
          </a:xfrm>
        </p:spPr>
        <p:txBody>
          <a:bodyPr>
            <a:noAutofit/>
          </a:bodyPr>
          <a:lstStyle>
            <a:lvl1pPr algn="l">
              <a:defRPr sz="2400">
                <a:solidFill>
                  <a:schemeClr val="bg1"/>
                </a:solidFill>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763200" y="2516400"/>
            <a:ext cx="5335200" cy="687600"/>
          </a:xfrm>
        </p:spPr>
        <p:txBody>
          <a:bodyPr>
            <a:normAutofit/>
          </a:bodyPr>
          <a:lstStyle>
            <a:lvl1pPr marL="0" indent="0" algn="l">
              <a:buFont typeface="Arial" pitchFamily="34" charset="0"/>
              <a:buNone/>
              <a:defRPr sz="180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12" name="Line 39"/>
          <p:cNvSpPr>
            <a:spLocks noChangeShapeType="1"/>
          </p:cNvSpPr>
          <p:nvPr userDrawn="1"/>
        </p:nvSpPr>
        <p:spPr bwMode="white">
          <a:xfrm flipV="1">
            <a:off x="6438900" y="952500"/>
            <a:ext cx="0" cy="2667000"/>
          </a:xfrm>
          <a:prstGeom prst="line">
            <a:avLst/>
          </a:prstGeom>
          <a:noFill/>
          <a:ln w="76200">
            <a:solidFill>
              <a:schemeClr val="bg1"/>
            </a:solidFill>
            <a:round/>
            <a:headEnd/>
            <a:tailEnd/>
          </a:ln>
        </p:spPr>
        <p:txBody>
          <a:bodyPr wrap="none" anchor="ctr"/>
          <a:lstStyle/>
          <a:p>
            <a:endParaRPr lang="en-GB" dirty="0"/>
          </a:p>
        </p:txBody>
      </p:sp>
      <p:sp>
        <p:nvSpPr>
          <p:cNvPr id="13" name="Line 40"/>
          <p:cNvSpPr>
            <a:spLocks noChangeShapeType="1"/>
          </p:cNvSpPr>
          <p:nvPr userDrawn="1"/>
        </p:nvSpPr>
        <p:spPr bwMode="white">
          <a:xfrm flipV="1">
            <a:off x="8801100" y="952500"/>
            <a:ext cx="0" cy="2667000"/>
          </a:xfrm>
          <a:prstGeom prst="line">
            <a:avLst/>
          </a:prstGeom>
          <a:noFill/>
          <a:ln w="76200">
            <a:solidFill>
              <a:schemeClr val="bg1"/>
            </a:solidFill>
            <a:round/>
            <a:headEnd/>
            <a:tailEnd/>
          </a:ln>
        </p:spPr>
        <p:txBody>
          <a:bodyPr wrap="none" anchor="ctr"/>
          <a:lstStyle/>
          <a:p>
            <a:endParaRPr lang="en-GB" dirty="0"/>
          </a:p>
        </p:txBody>
      </p:sp>
      <p:pic>
        <p:nvPicPr>
          <p:cNvPr id="14" name="Picture 38" descr="4RFLogoCMYKColour1"/>
          <p:cNvPicPr>
            <a:picLocks noChangeAspect="1" noChangeArrowheads="1"/>
          </p:cNvPicPr>
          <p:nvPr userDrawn="1"/>
        </p:nvPicPr>
        <p:blipFill>
          <a:blip r:embed="rId4" cstate="screen"/>
          <a:srcRect/>
          <a:stretch>
            <a:fillRect/>
          </a:stretch>
        </p:blipFill>
        <p:spPr bwMode="auto">
          <a:xfrm>
            <a:off x="6527800" y="5240338"/>
            <a:ext cx="1854200" cy="500062"/>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8" name="Text Placeholder 7"/>
          <p:cNvSpPr>
            <a:spLocks noGrp="1"/>
          </p:cNvSpPr>
          <p:nvPr>
            <p:ph type="body" sz="quarter" idx="13"/>
          </p:nvPr>
        </p:nvSpPr>
        <p:spPr>
          <a:xfrm>
            <a:off x="381600" y="1144801"/>
            <a:ext cx="8048052" cy="4927405"/>
          </a:xfrm>
        </p:spPr>
        <p:txBody>
          <a:bodyPr/>
          <a:lstStyle/>
          <a:p>
            <a:pPr lvl="0"/>
            <a:r>
              <a:rPr lang="en-US" dirty="0" smtClean="0"/>
              <a:t>Click to edit Master text styles</a:t>
            </a:r>
          </a:p>
          <a:p>
            <a:pPr lvl="1"/>
            <a:r>
              <a:rPr lang="en-US" dirty="0" smtClean="0"/>
              <a:t>Second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left graphic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9" name="Picture Placeholder 8"/>
          <p:cNvSpPr>
            <a:spLocks noGrp="1"/>
          </p:cNvSpPr>
          <p:nvPr>
            <p:ph type="pic" sz="quarter" idx="13"/>
          </p:nvPr>
        </p:nvSpPr>
        <p:spPr>
          <a:xfrm>
            <a:off x="5000400" y="1143001"/>
            <a:ext cx="3428997" cy="2643190"/>
          </a:xfrm>
        </p:spPr>
        <p:txBody>
          <a:bodyPr/>
          <a:lstStyle/>
          <a:p>
            <a:endParaRPr lang="en-GB" dirty="0"/>
          </a:p>
        </p:txBody>
      </p:sp>
      <p:sp>
        <p:nvSpPr>
          <p:cNvPr id="11" name="Text Placeholder 10"/>
          <p:cNvSpPr>
            <a:spLocks noGrp="1"/>
          </p:cNvSpPr>
          <p:nvPr>
            <p:ph type="body" sz="quarter" idx="14"/>
          </p:nvPr>
        </p:nvSpPr>
        <p:spPr>
          <a:xfrm>
            <a:off x="381600" y="1144800"/>
            <a:ext cx="4286250" cy="4786312"/>
          </a:xfrm>
        </p:spPr>
        <p:txBody>
          <a:bodyPr/>
          <a:lstStyle/>
          <a:p>
            <a:pPr lvl="0"/>
            <a:r>
              <a:rPr lang="en-US" dirty="0" smtClean="0"/>
              <a:t>Click to edit Master text styles</a:t>
            </a:r>
          </a:p>
          <a:p>
            <a:pPr lvl="1"/>
            <a:r>
              <a:rPr lang="en-US" dirty="0" smtClean="0"/>
              <a:t>Second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left rabl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11" name="Text Placeholder 10"/>
          <p:cNvSpPr>
            <a:spLocks noGrp="1"/>
          </p:cNvSpPr>
          <p:nvPr>
            <p:ph type="body" sz="quarter" idx="14"/>
          </p:nvPr>
        </p:nvSpPr>
        <p:spPr>
          <a:xfrm>
            <a:off x="381600" y="1144800"/>
            <a:ext cx="4286250" cy="4786312"/>
          </a:xfrm>
        </p:spPr>
        <p:txBody>
          <a:bodyPr/>
          <a:lstStyle/>
          <a:p>
            <a:pPr lvl="0"/>
            <a:r>
              <a:rPr lang="en-US" dirty="0" smtClean="0"/>
              <a:t>Click to edit Master text styles</a:t>
            </a:r>
          </a:p>
          <a:p>
            <a:pPr lvl="1"/>
            <a:r>
              <a:rPr lang="en-US" dirty="0" smtClean="0"/>
              <a:t>Second level</a:t>
            </a:r>
          </a:p>
        </p:txBody>
      </p:sp>
      <p:sp>
        <p:nvSpPr>
          <p:cNvPr id="6" name="Table Placeholder 5"/>
          <p:cNvSpPr>
            <a:spLocks noGrp="1"/>
          </p:cNvSpPr>
          <p:nvPr>
            <p:ph type="tbl" sz="quarter" idx="15"/>
          </p:nvPr>
        </p:nvSpPr>
        <p:spPr>
          <a:xfrm>
            <a:off x="5000628" y="1143000"/>
            <a:ext cx="3571872" cy="3714750"/>
          </a:xfrm>
        </p:spPr>
        <p:txBody>
          <a:bodyPr/>
          <a:lstStyle/>
          <a:p>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phic left text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9" name="Text Placeholder 8"/>
          <p:cNvSpPr>
            <a:spLocks noGrp="1"/>
          </p:cNvSpPr>
          <p:nvPr>
            <p:ph type="body" sz="quarter" idx="13"/>
          </p:nvPr>
        </p:nvSpPr>
        <p:spPr>
          <a:xfrm>
            <a:off x="4572000" y="1144800"/>
            <a:ext cx="3857625" cy="4429125"/>
          </a:xfrm>
        </p:spPr>
        <p:txBody>
          <a:bodyPr/>
          <a:lstStyle/>
          <a:p>
            <a:pPr lvl="0"/>
            <a:r>
              <a:rPr lang="en-US" dirty="0" smtClean="0"/>
              <a:t>Click to edit Master text styles</a:t>
            </a:r>
          </a:p>
          <a:p>
            <a:pPr lvl="1"/>
            <a:r>
              <a:rPr lang="en-US" dirty="0" smtClean="0"/>
              <a:t>Second level</a:t>
            </a:r>
          </a:p>
        </p:txBody>
      </p:sp>
      <p:sp>
        <p:nvSpPr>
          <p:cNvPr id="11" name="Picture Placeholder 10"/>
          <p:cNvSpPr>
            <a:spLocks noGrp="1"/>
          </p:cNvSpPr>
          <p:nvPr>
            <p:ph type="pic" sz="quarter" idx="14"/>
          </p:nvPr>
        </p:nvSpPr>
        <p:spPr>
          <a:xfrm>
            <a:off x="381600" y="1144800"/>
            <a:ext cx="3786188" cy="3143250"/>
          </a:xfrm>
        </p:spPr>
        <p:txBody>
          <a:bodyPr/>
          <a:lstStyle/>
          <a:p>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age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7" name="Picture Placeholder 6"/>
          <p:cNvSpPr>
            <a:spLocks noGrp="1"/>
          </p:cNvSpPr>
          <p:nvPr>
            <p:ph type="pic" sz="quarter" idx="13"/>
          </p:nvPr>
        </p:nvSpPr>
        <p:spPr>
          <a:xfrm>
            <a:off x="381600" y="1144800"/>
            <a:ext cx="8143875" cy="5143500"/>
          </a:xfrm>
        </p:spPr>
        <p:txBody>
          <a:bodyPr/>
          <a:lstStyle/>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bove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7" name="Text Placeholder 6"/>
          <p:cNvSpPr>
            <a:spLocks noGrp="1"/>
          </p:cNvSpPr>
          <p:nvPr>
            <p:ph type="body" sz="quarter" idx="13"/>
          </p:nvPr>
        </p:nvSpPr>
        <p:spPr>
          <a:xfrm>
            <a:off x="381600" y="1144800"/>
            <a:ext cx="8143875" cy="2643190"/>
          </a:xfrm>
        </p:spPr>
        <p:txBody>
          <a:bodyPr/>
          <a:lstStyle/>
          <a:p>
            <a:pPr lvl="0"/>
            <a:r>
              <a:rPr lang="en-US" dirty="0" smtClean="0"/>
              <a:t>Click to edit Master text styles</a:t>
            </a:r>
          </a:p>
          <a:p>
            <a:pPr lvl="1"/>
            <a:r>
              <a:rPr lang="en-US" dirty="0" smtClean="0"/>
              <a:t>Second level</a:t>
            </a:r>
          </a:p>
        </p:txBody>
      </p:sp>
      <p:sp>
        <p:nvSpPr>
          <p:cNvPr id="9" name="Picture Placeholder 8"/>
          <p:cNvSpPr>
            <a:spLocks noGrp="1"/>
          </p:cNvSpPr>
          <p:nvPr>
            <p:ph type="pic" sz="quarter" idx="14"/>
          </p:nvPr>
        </p:nvSpPr>
        <p:spPr>
          <a:xfrm>
            <a:off x="381600" y="4000500"/>
            <a:ext cx="8143875" cy="2143125"/>
          </a:xfrm>
        </p:spPr>
        <p:txBody>
          <a:bodyPr/>
          <a:lstStyle/>
          <a:p>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a:xfrm>
            <a:off x="762000" y="6553200"/>
            <a:ext cx="4038600" cy="304800"/>
          </a:xfrm>
          <a:prstGeom prst="rect">
            <a:avLst/>
          </a:prstGeom>
        </p:spPr>
        <p:txBody>
          <a:bodyPr/>
          <a:lstStyle>
            <a:lvl1pPr>
              <a:defRPr/>
            </a:lvl1pPr>
          </a:lstStyle>
          <a:p>
            <a:pPr>
              <a:defRPr/>
            </a:pPr>
            <a:r>
              <a:rPr lang="en-GB" dirty="0" smtClean="0"/>
              <a:t>© 2011 4RF | Confidential</a:t>
            </a:r>
            <a:endParaRPr lang="en-GB" dirty="0"/>
          </a:p>
        </p:txBody>
      </p:sp>
      <p:sp>
        <p:nvSpPr>
          <p:cNvPr id="5" name="Slide Number Placeholder 6"/>
          <p:cNvSpPr>
            <a:spLocks noGrp="1"/>
          </p:cNvSpPr>
          <p:nvPr>
            <p:ph type="sldNum" sz="quarter" idx="12"/>
          </p:nvPr>
        </p:nvSpPr>
        <p:spPr>
          <a:xfrm>
            <a:off x="381000" y="6553200"/>
            <a:ext cx="361950" cy="304800"/>
          </a:xfrm>
          <a:prstGeom prst="rect">
            <a:avLst/>
          </a:prstGeom>
        </p:spPr>
        <p:txBody>
          <a:bodyPr/>
          <a:lstStyle>
            <a:lvl1pPr>
              <a:defRPr/>
            </a:lvl1pPr>
          </a:lstStyle>
          <a:p>
            <a:pPr>
              <a:defRPr/>
            </a:pPr>
            <a:fld id="{7437B22F-F6BE-4269-B34C-B4232F47312E}" type="slidenum">
              <a:rPr lang="en-GB"/>
              <a:pPr>
                <a:defRPr/>
              </a:pPr>
              <a:t>‹#›</a:t>
            </a:fld>
            <a:endParaRPr lang="en-GB"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285860"/>
            <a:ext cx="3543296" cy="50006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Content Placeholder 3"/>
          <p:cNvSpPr>
            <a:spLocks noGrp="1"/>
          </p:cNvSpPr>
          <p:nvPr>
            <p:ph sz="half" idx="2"/>
          </p:nvPr>
        </p:nvSpPr>
        <p:spPr>
          <a:xfrm>
            <a:off x="4214810" y="1285860"/>
            <a:ext cx="4471990" cy="50006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D63D2011-CEE1-401E-9A63-65D1E7087299}" type="datetimeFigureOut">
              <a:rPr lang="en-US"/>
              <a:pPr>
                <a:defRPr/>
              </a:pPr>
              <a:t>7/4/2012</a:t>
            </a:fld>
            <a:endParaRPr lang="en-NZ"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NZ" dirty="0"/>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6EEB6D8-5231-4982-93CB-26681E9CE7C4}" type="slidenum">
              <a:rPr lang="en-NZ"/>
              <a:pPr>
                <a:defRPr/>
              </a:pPr>
              <a:t>‹#›</a:t>
            </a:fld>
            <a:endParaRPr lang="en-N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600" y="360000"/>
            <a:ext cx="8229600" cy="4032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381600" y="1144800"/>
            <a:ext cx="8229600" cy="5180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
        <p:nvSpPr>
          <p:cNvPr id="7" name="Line 26"/>
          <p:cNvSpPr>
            <a:spLocks noChangeShapeType="1"/>
          </p:cNvSpPr>
          <p:nvPr userDrawn="1"/>
        </p:nvSpPr>
        <p:spPr bwMode="auto">
          <a:xfrm>
            <a:off x="381000" y="6442075"/>
            <a:ext cx="8229600" cy="0"/>
          </a:xfrm>
          <a:prstGeom prst="line">
            <a:avLst/>
          </a:prstGeom>
          <a:noFill/>
          <a:ln w="9525">
            <a:solidFill>
              <a:srgbClr val="C8C8C8"/>
            </a:solidFill>
            <a:round/>
            <a:headEnd/>
            <a:tailEnd/>
          </a:ln>
        </p:spPr>
        <p:txBody>
          <a:bodyPr wrap="none" anchor="ctr"/>
          <a:lstStyle/>
          <a:p>
            <a:endParaRPr lang="en-GB" dirty="0"/>
          </a:p>
        </p:txBody>
      </p:sp>
      <p:pic>
        <p:nvPicPr>
          <p:cNvPr id="8" name="Picture 22" descr="4RFLogoCMYKColour1"/>
          <p:cNvPicPr>
            <a:picLocks noChangeAspect="1" noChangeArrowheads="1"/>
          </p:cNvPicPr>
          <p:nvPr userDrawn="1"/>
        </p:nvPicPr>
        <p:blipFill>
          <a:blip r:embed="rId11" cstate="screen"/>
          <a:srcRect/>
          <a:stretch>
            <a:fillRect/>
          </a:stretch>
        </p:blipFill>
        <p:spPr bwMode="auto">
          <a:xfrm>
            <a:off x="7762875" y="6508750"/>
            <a:ext cx="879475" cy="241300"/>
          </a:xfrm>
          <a:prstGeom prst="rect">
            <a:avLst/>
          </a:prstGeom>
          <a:noFill/>
        </p:spPr>
      </p:pic>
      <p:pic>
        <p:nvPicPr>
          <p:cNvPr id="9" name="Picture 25" descr="background"/>
          <p:cNvPicPr>
            <a:picLocks noChangeAspect="1" noChangeArrowheads="1"/>
          </p:cNvPicPr>
          <p:nvPr userDrawn="1"/>
        </p:nvPicPr>
        <p:blipFill>
          <a:blip r:embed="rId12" cstate="screen"/>
          <a:srcRect t="8333" b="41667"/>
          <a:stretch>
            <a:fillRect/>
          </a:stretch>
        </p:blipFill>
        <p:spPr bwMode="auto">
          <a:xfrm>
            <a:off x="8839200" y="1143000"/>
            <a:ext cx="304800" cy="2286000"/>
          </a:xfrm>
          <a:prstGeom prst="rect">
            <a:avLst/>
          </a:prstGeom>
          <a:noFill/>
        </p:spPr>
      </p:pic>
      <p:sp>
        <p:nvSpPr>
          <p:cNvPr id="16" name="Rectangle 27"/>
          <p:cNvSpPr>
            <a:spLocks noChangeArrowheads="1"/>
          </p:cNvSpPr>
          <p:nvPr userDrawn="1"/>
        </p:nvSpPr>
        <p:spPr bwMode="auto">
          <a:xfrm>
            <a:off x="381600" y="6553200"/>
            <a:ext cx="4443442" cy="161948"/>
          </a:xfrm>
          <a:prstGeom prst="rect">
            <a:avLst/>
          </a:prstGeom>
          <a:noFill/>
          <a:ln w="9525">
            <a:noFill/>
            <a:miter lim="800000"/>
            <a:headEnd/>
            <a:tailEnd/>
          </a:ln>
        </p:spPr>
        <p:txBody>
          <a:bodyPr lIns="0" tIns="0" rIns="0" bIns="0"/>
          <a:lstStyle/>
          <a:p>
            <a:pPr>
              <a:spcBef>
                <a:spcPct val="0"/>
              </a:spcBef>
            </a:pPr>
            <a:fld id="{A3FB1417-E45E-47B1-83B3-EA07AABD860D}" type="slidenum">
              <a:rPr lang="en-GB" sz="1000" smtClean="0">
                <a:solidFill>
                  <a:srgbClr val="565656"/>
                </a:solidFill>
                <a:latin typeface="Arial" pitchFamily="34" charset="0"/>
                <a:cs typeface="Arial" pitchFamily="34" charset="0"/>
              </a:rPr>
              <a:pPr>
                <a:spcBef>
                  <a:spcPct val="0"/>
                </a:spcBef>
              </a:pPr>
              <a:t>‹#›</a:t>
            </a:fld>
            <a:r>
              <a:rPr lang="en-GB" sz="1000" dirty="0" smtClean="0">
                <a:solidFill>
                  <a:srgbClr val="565656"/>
                </a:solidFill>
                <a:latin typeface="Arial" pitchFamily="34" charset="0"/>
                <a:cs typeface="Arial" pitchFamily="34" charset="0"/>
              </a:rPr>
              <a:t>	© 2011 </a:t>
            </a:r>
            <a:r>
              <a:rPr lang="en-GB" sz="1000" dirty="0">
                <a:solidFill>
                  <a:srgbClr val="565656"/>
                </a:solidFill>
                <a:latin typeface="Arial" pitchFamily="34" charset="0"/>
                <a:cs typeface="Arial" pitchFamily="34" charset="0"/>
              </a:rPr>
              <a:t>4RF | </a:t>
            </a:r>
            <a:r>
              <a:rPr lang="en-GB" sz="1000" dirty="0" smtClean="0">
                <a:solidFill>
                  <a:srgbClr val="565656"/>
                </a:solidFill>
                <a:latin typeface="Arial" pitchFamily="34" charset="0"/>
                <a:cs typeface="Arial" pitchFamily="34" charset="0"/>
              </a:rPr>
              <a:t>Confidential	</a:t>
            </a:r>
            <a:endParaRPr lang="en-GB" sz="1000" dirty="0">
              <a:solidFill>
                <a:srgbClr val="565656"/>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7" r:id="rId4"/>
    <p:sldLayoutId id="2147483655" r:id="rId5"/>
    <p:sldLayoutId id="2147483654" r:id="rId6"/>
    <p:sldLayoutId id="2147483656" r:id="rId7"/>
    <p:sldLayoutId id="2147483658" r:id="rId8"/>
    <p:sldLayoutId id="2147483659" r:id="rId9"/>
  </p:sldLayoutIdLst>
  <p:hf hdr="0" ftr="0"/>
  <p:txStyles>
    <p:titleStyle>
      <a:lvl1pPr algn="l" defTabSz="914400" rtl="0" eaLnBrk="1" latinLnBrk="0" hangingPunct="1">
        <a:spcBef>
          <a:spcPct val="0"/>
        </a:spcBef>
        <a:buNone/>
        <a:defRPr sz="2400" kern="1200">
          <a:solidFill>
            <a:srgbClr val="F63E3E"/>
          </a:solidFill>
          <a:latin typeface="Arial" pitchFamily="34" charset="0"/>
          <a:ea typeface="+mj-ea"/>
          <a:cs typeface="Arial" pitchFamily="34" charset="0"/>
        </a:defRPr>
      </a:lvl1pPr>
    </p:titleStyle>
    <p:bodyStyle>
      <a:lvl1pPr marL="0" indent="0" algn="l" defTabSz="914400" rtl="0" eaLnBrk="1" latinLnBrk="0" hangingPunct="1">
        <a:lnSpc>
          <a:spcPct val="130000"/>
        </a:lnSpc>
        <a:spcBef>
          <a:spcPct val="20000"/>
        </a:spcBef>
        <a:buFont typeface="Arial" pitchFamily="34" charset="0"/>
        <a:buNone/>
        <a:defRPr sz="1600" kern="1200">
          <a:solidFill>
            <a:srgbClr val="414B56"/>
          </a:solidFill>
          <a:latin typeface="Arial" pitchFamily="34" charset="0"/>
          <a:ea typeface="+mn-ea"/>
          <a:cs typeface="Arial" pitchFamily="34" charset="0"/>
        </a:defRPr>
      </a:lvl1pPr>
      <a:lvl2pPr marL="381600" indent="-190800" algn="l" defTabSz="914400" rtl="0" eaLnBrk="1" latinLnBrk="0" hangingPunct="1">
        <a:lnSpc>
          <a:spcPct val="130000"/>
        </a:lnSpc>
        <a:spcBef>
          <a:spcPct val="20000"/>
        </a:spcBef>
        <a:buClr>
          <a:srgbClr val="F63E3E"/>
        </a:buClr>
        <a:buFont typeface="Arial" pitchFamily="34" charset="0"/>
        <a:buChar char="•"/>
        <a:defRPr sz="1600" kern="1200">
          <a:solidFill>
            <a:srgbClr val="414B56"/>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1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25.jpeg"/><Relationship Id="rId4" Type="http://schemas.openxmlformats.org/officeDocument/2006/relationships/image" Target="../media/image24.jpeg"/></Relationships>
</file>

<file path=ppt/slides/_rels/slide1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9.jpeg"/><Relationship Id="rId4" Type="http://schemas.openxmlformats.org/officeDocument/2006/relationships/image" Target="../media/image28.jpeg"/></Relationships>
</file>

<file path=ppt/slides/_rels/slide14.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5.jpeg"/></Relationships>
</file>

<file path=ppt/slides/_rels/slide1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7.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762000" y="2146300"/>
            <a:ext cx="5543550" cy="381000"/>
          </a:xfrm>
        </p:spPr>
        <p:txBody>
          <a:bodyPr/>
          <a:lstStyle/>
          <a:p>
            <a:pPr eaLnBrk="1" hangingPunct="1"/>
            <a:r>
              <a:rPr lang="en-GB" dirty="0" smtClean="0"/>
              <a:t>Aprisa SR</a:t>
            </a:r>
          </a:p>
        </p:txBody>
      </p:sp>
      <p:sp>
        <p:nvSpPr>
          <p:cNvPr id="8195" name="Rectangle 3"/>
          <p:cNvSpPr>
            <a:spLocks noGrp="1" noChangeArrowheads="1"/>
          </p:cNvSpPr>
          <p:nvPr>
            <p:ph type="subTitle" idx="1"/>
          </p:nvPr>
        </p:nvSpPr>
        <p:spPr/>
        <p:txBody>
          <a:bodyPr>
            <a:noAutofit/>
          </a:bodyPr>
          <a:lstStyle/>
          <a:p>
            <a:pPr marL="0" indent="0" eaLnBrk="1" hangingPunct="1"/>
            <a:r>
              <a:rPr lang="en-GB" dirty="0" smtClean="0"/>
              <a:t>Network configuration and management</a:t>
            </a:r>
          </a:p>
        </p:txBody>
      </p:sp>
      <p:sp>
        <p:nvSpPr>
          <p:cNvPr id="8196" name="Rectangle 4"/>
          <p:cNvSpPr>
            <a:spLocks noChangeArrowheads="1"/>
          </p:cNvSpPr>
          <p:nvPr/>
        </p:nvSpPr>
        <p:spPr bwMode="auto">
          <a:xfrm>
            <a:off x="6046788" y="4492625"/>
            <a:ext cx="184150" cy="457200"/>
          </a:xfrm>
          <a:prstGeom prst="rect">
            <a:avLst/>
          </a:prstGeom>
          <a:noFill/>
          <a:ln w="9525">
            <a:noFill/>
            <a:miter lim="800000"/>
            <a:headEnd/>
            <a:tailEnd/>
          </a:ln>
        </p:spPr>
        <p:txBody>
          <a:bodyPr wrap="none">
            <a:spAutoFit/>
          </a:bodyPr>
          <a:lstStyle/>
          <a:p>
            <a:pPr algn="r">
              <a:spcBef>
                <a:spcPct val="0"/>
              </a:spcBef>
            </a:pPr>
            <a:endParaRPr lang="en-AU"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p:cNvPicPr>
            <a:picLocks noChangeAspect="1" noChangeArrowheads="1"/>
          </p:cNvPicPr>
          <p:nvPr/>
        </p:nvPicPr>
        <p:blipFill>
          <a:blip r:embed="rId3" cstate="print"/>
          <a:srcRect/>
          <a:stretch>
            <a:fillRect/>
          </a:stretch>
        </p:blipFill>
        <p:spPr bwMode="auto">
          <a:xfrm>
            <a:off x="4354514" y="4458511"/>
            <a:ext cx="2263775" cy="1676400"/>
          </a:xfrm>
          <a:prstGeom prst="rect">
            <a:avLst/>
          </a:prstGeom>
          <a:noFill/>
          <a:ln w="9525">
            <a:noFill/>
            <a:miter lim="800000"/>
            <a:headEnd/>
            <a:tailEnd/>
          </a:ln>
          <a:effectLst/>
        </p:spPr>
      </p:pic>
      <p:sp>
        <p:nvSpPr>
          <p:cNvPr id="2" name="Title 1"/>
          <p:cNvSpPr>
            <a:spLocks noGrp="1"/>
          </p:cNvSpPr>
          <p:nvPr>
            <p:ph type="title"/>
          </p:nvPr>
        </p:nvSpPr>
        <p:spPr/>
        <p:txBody>
          <a:bodyPr>
            <a:noAutofit/>
          </a:bodyPr>
          <a:lstStyle/>
          <a:p>
            <a:r>
              <a:rPr lang="en-NZ" dirty="0" smtClean="0"/>
              <a:t>Antenna options</a:t>
            </a:r>
            <a:endParaRPr lang="en-US" dirty="0"/>
          </a:p>
        </p:txBody>
      </p:sp>
      <p:sp>
        <p:nvSpPr>
          <p:cNvPr id="16" name="Text Placeholder 6"/>
          <p:cNvSpPr txBox="1">
            <a:spLocks/>
          </p:cNvSpPr>
          <p:nvPr/>
        </p:nvSpPr>
        <p:spPr>
          <a:xfrm>
            <a:off x="381599" y="1144801"/>
            <a:ext cx="4849162" cy="4927405"/>
          </a:xfrm>
          <a:prstGeom prst="rect">
            <a:avLst/>
          </a:prstGeom>
        </p:spPr>
        <p:txBody>
          <a:bodyPr vert="horz" lIns="91440" tIns="45720" rIns="91440" bIns="45720" rtlCol="0">
            <a:normAutofit/>
          </a:bodyPr>
          <a:lstStyle/>
          <a:p>
            <a:pPr marL="0" marR="0" lvl="0" indent="0" algn="l" defTabSz="914400" rtl="0" eaLnBrk="1" fontAlgn="auto" latinLnBrk="0" hangingPunct="1">
              <a:lnSpc>
                <a:spcPct val="130000"/>
              </a:lnSpc>
              <a:spcBef>
                <a:spcPct val="20000"/>
              </a:spcBef>
              <a:spcAft>
                <a:spcPts val="600"/>
              </a:spcAft>
              <a:buClrTx/>
              <a:buSzTx/>
              <a:buFont typeface="Arial" pitchFamily="34" charset="0"/>
              <a:buNone/>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An </a:t>
            </a:r>
            <a:r>
              <a:rPr lang="en-NZ" sz="1600" dirty="0" err="1" smtClean="0">
                <a:solidFill>
                  <a:srgbClr val="414B56"/>
                </a:solidFill>
                <a:latin typeface="Arial" pitchFamily="34" charset="0"/>
                <a:cs typeface="Arial" pitchFamily="34" charset="0"/>
              </a:rPr>
              <a:t>Aprisa</a:t>
            </a:r>
            <a:r>
              <a:rPr lang="en-NZ" sz="1600" dirty="0" smtClean="0">
                <a:solidFill>
                  <a:srgbClr val="414B56"/>
                </a:solidFill>
                <a:latin typeface="Arial" pitchFamily="34" charset="0"/>
                <a:cs typeface="Arial" pitchFamily="34" charset="0"/>
              </a:rPr>
              <a:t> </a:t>
            </a: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SR network can use a combination of antenna options.</a:t>
            </a: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r>
              <a:rPr lang="en-NZ" sz="1600" dirty="0" smtClean="0">
                <a:solidFill>
                  <a:srgbClr val="414B56"/>
                </a:solidFill>
                <a:latin typeface="Arial" pitchFamily="34" charset="0"/>
                <a:cs typeface="Arial" pitchFamily="34" charset="0"/>
              </a:rPr>
              <a:t>At base stations and repeaters:</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Collinear</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or dipole </a:t>
            </a:r>
            <a:r>
              <a:rPr kumimoji="0" lang="en-NZ" sz="1600" b="0" i="0" u="none" strike="noStrike" kern="1200" cap="none" spc="0" normalizeH="0" noProof="0" dirty="0" err="1" smtClean="0">
                <a:ln>
                  <a:noFill/>
                </a:ln>
                <a:solidFill>
                  <a:srgbClr val="414B56"/>
                </a:solidFill>
                <a:effectLst/>
                <a:uLnTx/>
                <a:uFillTx/>
                <a:latin typeface="Arial" pitchFamily="34" charset="0"/>
                <a:ea typeface="+mn-ea"/>
                <a:cs typeface="Arial" pitchFamily="34" charset="0"/>
              </a:rPr>
              <a:t>omni</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-directional antenna providing 360 degree coverage</a:t>
            </a:r>
          </a:p>
          <a:p>
            <a:pPr marL="381600" marR="0" lvl="1" indent="-190800" algn="l" defTabSz="914400" rtl="0" eaLnBrk="1" fontAlgn="auto" latinLnBrk="0" hangingPunct="1">
              <a:lnSpc>
                <a:spcPct val="130000"/>
              </a:lnSpc>
              <a:spcBef>
                <a:spcPct val="20000"/>
              </a:spcBef>
              <a:spcAft>
                <a:spcPts val="600"/>
              </a:spcAft>
              <a:buClr>
                <a:srgbClr val="F63E3E"/>
              </a:buClr>
              <a:buSzTx/>
              <a:buFont typeface="Arial" pitchFamily="34" charset="0"/>
              <a:buChar char="•"/>
              <a:tabLst/>
              <a:defRPr/>
            </a:pPr>
            <a:r>
              <a:rPr lang="en-NZ" sz="1600" baseline="0" dirty="0" smtClean="0">
                <a:solidFill>
                  <a:srgbClr val="414B56"/>
                </a:solidFill>
                <a:latin typeface="Arial" pitchFamily="34" charset="0"/>
                <a:cs typeface="Arial" pitchFamily="34" charset="0"/>
              </a:rPr>
              <a:t>Semi-directional</a:t>
            </a:r>
            <a:r>
              <a:rPr lang="en-NZ" sz="1600" dirty="0" smtClean="0">
                <a:solidFill>
                  <a:srgbClr val="414B56"/>
                </a:solidFill>
                <a:latin typeface="Arial" pitchFamily="34" charset="0"/>
                <a:cs typeface="Arial" pitchFamily="34" charset="0"/>
              </a:rPr>
              <a:t> stacked dipole with reflector providing 180 degree coverage</a:t>
            </a:r>
          </a:p>
          <a:p>
            <a:pPr lvl="0">
              <a:lnSpc>
                <a:spcPct val="130000"/>
              </a:lnSpc>
              <a:spcBef>
                <a:spcPct val="20000"/>
              </a:spcBef>
              <a:defRPr/>
            </a:pPr>
            <a:r>
              <a:rPr lang="en-NZ" sz="1600" dirty="0" smtClean="0">
                <a:solidFill>
                  <a:srgbClr val="414B56"/>
                </a:solidFill>
                <a:latin typeface="Arial" pitchFamily="34" charset="0"/>
                <a:cs typeface="Arial" pitchFamily="34" charset="0"/>
              </a:rPr>
              <a:t>At remote stations:</a:t>
            </a:r>
          </a:p>
          <a:p>
            <a:pPr marL="381600" lvl="1" indent="-190800">
              <a:lnSpc>
                <a:spcPct val="130000"/>
              </a:lnSpc>
              <a:spcBef>
                <a:spcPct val="20000"/>
              </a:spcBef>
              <a:buClr>
                <a:srgbClr val="F63E3E"/>
              </a:buClr>
              <a:buFont typeface="Arial" pitchFamily="34" charset="0"/>
              <a:buChar char="•"/>
              <a:defRPr/>
            </a:pPr>
            <a:r>
              <a:rPr lang="en-NZ" sz="1600" dirty="0" smtClean="0">
                <a:solidFill>
                  <a:srgbClr val="414B56"/>
                </a:solidFill>
                <a:latin typeface="Arial" pitchFamily="34" charset="0"/>
                <a:cs typeface="Arial" pitchFamily="34" charset="0"/>
              </a:rPr>
              <a:t>Directional antenna providing less than 90 degree coverage: dipole, </a:t>
            </a:r>
            <a:r>
              <a:rPr lang="en-NZ" sz="1600" dirty="0" err="1" smtClean="0">
                <a:solidFill>
                  <a:srgbClr val="414B56"/>
                </a:solidFill>
                <a:latin typeface="Arial" pitchFamily="34" charset="0"/>
                <a:cs typeface="Arial" pitchFamily="34" charset="0"/>
              </a:rPr>
              <a:t>Yagi</a:t>
            </a:r>
            <a:r>
              <a:rPr lang="en-NZ" sz="1600" dirty="0" smtClean="0">
                <a:solidFill>
                  <a:srgbClr val="414B56"/>
                </a:solidFill>
                <a:latin typeface="Arial" pitchFamily="34" charset="0"/>
                <a:cs typeface="Arial" pitchFamily="34" charset="0"/>
              </a:rPr>
              <a:t> or corner reflector</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endParaRPr kumimoji="0" lang="en-NZ" sz="1600" b="0" i="0" u="none" strike="noStrike" kern="1200" cap="none" spc="0" normalizeH="0" baseline="0" noProof="0" dirty="0">
              <a:ln>
                <a:noFill/>
              </a:ln>
              <a:solidFill>
                <a:srgbClr val="414B56"/>
              </a:solidFill>
              <a:effectLst/>
              <a:uLnTx/>
              <a:uFillTx/>
              <a:latin typeface="Arial" pitchFamily="34" charset="0"/>
              <a:ea typeface="+mn-ea"/>
              <a:cs typeface="Arial" pitchFamily="34" charset="0"/>
            </a:endParaRPr>
          </a:p>
        </p:txBody>
      </p:sp>
      <p:pic>
        <p:nvPicPr>
          <p:cNvPr id="9218" name="Picture 2"/>
          <p:cNvPicPr>
            <a:picLocks noChangeAspect="1" noChangeArrowheads="1"/>
          </p:cNvPicPr>
          <p:nvPr/>
        </p:nvPicPr>
        <p:blipFill>
          <a:blip r:embed="rId4" cstate="print"/>
          <a:srcRect/>
          <a:stretch>
            <a:fillRect/>
          </a:stretch>
        </p:blipFill>
        <p:spPr bwMode="auto">
          <a:xfrm>
            <a:off x="6010883" y="1327593"/>
            <a:ext cx="838200" cy="2568575"/>
          </a:xfrm>
          <a:prstGeom prst="rect">
            <a:avLst/>
          </a:prstGeom>
          <a:noFill/>
          <a:ln w="9525">
            <a:noFill/>
            <a:miter lim="800000"/>
            <a:headEnd/>
            <a:tailEnd/>
          </a:ln>
          <a:effectLst/>
        </p:spPr>
      </p:pic>
      <p:pic>
        <p:nvPicPr>
          <p:cNvPr id="9219" name="Picture 3"/>
          <p:cNvPicPr>
            <a:picLocks noChangeAspect="1" noChangeArrowheads="1"/>
          </p:cNvPicPr>
          <p:nvPr/>
        </p:nvPicPr>
        <p:blipFill>
          <a:blip r:embed="rId5" cstate="print"/>
          <a:srcRect/>
          <a:stretch>
            <a:fillRect/>
          </a:stretch>
        </p:blipFill>
        <p:spPr bwMode="auto">
          <a:xfrm>
            <a:off x="7590015" y="1070549"/>
            <a:ext cx="1143000" cy="2789237"/>
          </a:xfrm>
          <a:prstGeom prst="rect">
            <a:avLst/>
          </a:prstGeom>
          <a:noFill/>
          <a:ln w="9525">
            <a:noFill/>
            <a:miter lim="800000"/>
            <a:headEnd/>
            <a:tailEnd/>
          </a:ln>
          <a:effectLst/>
        </p:spPr>
      </p:pic>
      <p:pic>
        <p:nvPicPr>
          <p:cNvPr id="9221" name="Picture 5"/>
          <p:cNvPicPr>
            <a:picLocks noChangeAspect="1" noChangeArrowheads="1"/>
          </p:cNvPicPr>
          <p:nvPr/>
        </p:nvPicPr>
        <p:blipFill>
          <a:blip r:embed="rId6" cstate="print"/>
          <a:srcRect/>
          <a:stretch>
            <a:fillRect/>
          </a:stretch>
        </p:blipFill>
        <p:spPr bwMode="auto">
          <a:xfrm>
            <a:off x="6816655" y="4068696"/>
            <a:ext cx="1600200" cy="20653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p:cNvPicPr>
            <a:picLocks noChangeAspect="1" noChangeArrowheads="1"/>
          </p:cNvPicPr>
          <p:nvPr/>
        </p:nvPicPr>
        <p:blipFill>
          <a:blip r:embed="rId3" cstate="print"/>
          <a:srcRect/>
          <a:stretch>
            <a:fillRect/>
          </a:stretch>
        </p:blipFill>
        <p:spPr bwMode="auto">
          <a:xfrm>
            <a:off x="2958830" y="2180388"/>
            <a:ext cx="2895600" cy="4092575"/>
          </a:xfrm>
          <a:prstGeom prst="rect">
            <a:avLst/>
          </a:prstGeom>
          <a:noFill/>
          <a:ln w="9525">
            <a:noFill/>
            <a:miter lim="800000"/>
            <a:headEnd/>
            <a:tailEnd/>
          </a:ln>
          <a:effectLst/>
        </p:spPr>
      </p:pic>
      <p:sp>
        <p:nvSpPr>
          <p:cNvPr id="2" name="Title 1"/>
          <p:cNvSpPr>
            <a:spLocks noGrp="1"/>
          </p:cNvSpPr>
          <p:nvPr>
            <p:ph type="title"/>
          </p:nvPr>
        </p:nvSpPr>
        <p:spPr/>
        <p:txBody>
          <a:bodyPr>
            <a:noAutofit/>
          </a:bodyPr>
          <a:lstStyle/>
          <a:p>
            <a:r>
              <a:rPr lang="en-NZ" dirty="0" smtClean="0"/>
              <a:t>Antenna and feeder installation</a:t>
            </a:r>
            <a:endParaRPr lang="en-US" dirty="0"/>
          </a:p>
        </p:txBody>
      </p:sp>
      <p:sp>
        <p:nvSpPr>
          <p:cNvPr id="8" name="Text Placeholder 6"/>
          <p:cNvSpPr txBox="1">
            <a:spLocks/>
          </p:cNvSpPr>
          <p:nvPr/>
        </p:nvSpPr>
        <p:spPr>
          <a:xfrm>
            <a:off x="381599" y="1144801"/>
            <a:ext cx="7965987" cy="4927405"/>
          </a:xfrm>
          <a:prstGeom prst="rect">
            <a:avLst/>
          </a:prstGeom>
        </p:spPr>
        <p:txBody>
          <a:bodyPr vert="horz" lIns="91440" tIns="45720" rIns="91440" bIns="45720" rtlCol="0">
            <a:normAutofit/>
          </a:bodyPr>
          <a:lstStyle/>
          <a:p>
            <a:pPr marL="0" marR="0" lvl="0" indent="0" algn="l" defTabSz="914400" rtl="0" eaLnBrk="1" fontAlgn="auto" latinLnBrk="0" hangingPunct="1">
              <a:lnSpc>
                <a:spcPct val="130000"/>
              </a:lnSpc>
              <a:spcBef>
                <a:spcPct val="20000"/>
              </a:spcBef>
              <a:spcAft>
                <a:spcPts val="600"/>
              </a:spcAft>
              <a:buClrTx/>
              <a:buSzTx/>
              <a:buFont typeface="Arial" pitchFamily="34" charset="0"/>
              <a:buNone/>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The lightweight antennas are</a:t>
            </a:r>
            <a:r>
              <a:rPr lang="en-NZ" sz="1600" dirty="0" smtClean="0">
                <a:solidFill>
                  <a:srgbClr val="414B56"/>
                </a:solidFill>
                <a:latin typeface="Arial" pitchFamily="34" charset="0"/>
                <a:cs typeface="Arial" pitchFamily="34" charset="0"/>
              </a:rPr>
              <a:t> easy to mount to a variety of mast and tower types.</a:t>
            </a:r>
          </a:p>
          <a:p>
            <a:pPr marL="0" marR="0" lvl="0" indent="0" algn="l" defTabSz="914400" rtl="0" eaLnBrk="1" fontAlgn="auto" latinLnBrk="0" hangingPunct="1">
              <a:lnSpc>
                <a:spcPct val="130000"/>
              </a:lnSpc>
              <a:spcBef>
                <a:spcPct val="20000"/>
              </a:spcBef>
              <a:buClrTx/>
              <a:buSzTx/>
              <a:buFont typeface="Arial" pitchFamily="34" charset="0"/>
              <a:buNone/>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The</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other elements of the </a:t>
            </a:r>
            <a:r>
              <a:rPr kumimoji="0" lang="en-NZ" sz="1600" b="0" i="0" u="none" strike="noStrike" kern="1200" cap="none" spc="0" normalizeH="0" noProof="0" dirty="0" err="1" smtClean="0">
                <a:ln>
                  <a:noFill/>
                </a:ln>
                <a:solidFill>
                  <a:srgbClr val="414B56"/>
                </a:solidFill>
                <a:effectLst/>
                <a:uLnTx/>
                <a:uFillTx/>
                <a:latin typeface="Arial" pitchFamily="34" charset="0"/>
                <a:ea typeface="+mn-ea"/>
                <a:cs typeface="Arial" pitchFamily="34" charset="0"/>
              </a:rPr>
              <a:t>Aprisa</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SR installation that are required are:</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err="1" smtClean="0">
                <a:ln>
                  <a:noFill/>
                </a:ln>
                <a:solidFill>
                  <a:srgbClr val="414B56"/>
                </a:solidFill>
                <a:effectLst/>
                <a:uLnTx/>
                <a:uFillTx/>
                <a:latin typeface="Arial" pitchFamily="34" charset="0"/>
                <a:ea typeface="+mn-ea"/>
                <a:cs typeface="Arial" pitchFamily="34" charset="0"/>
              </a:rPr>
              <a:t>Earthing</a:t>
            </a: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 strap</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lang="en-NZ" sz="1600" dirty="0" smtClean="0">
                <a:solidFill>
                  <a:srgbClr val="414B56"/>
                </a:solidFill>
                <a:latin typeface="Arial" pitchFamily="34" charset="0"/>
                <a:cs typeface="Arial" pitchFamily="34" charset="0"/>
              </a:rPr>
              <a:t>Lightning arrestor (EMP protector)</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DC</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power supply</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lang="en-NZ" sz="1600" baseline="0" dirty="0" smtClean="0">
                <a:solidFill>
                  <a:srgbClr val="414B56"/>
                </a:solidFill>
                <a:latin typeface="Arial" pitchFamily="34" charset="0"/>
                <a:cs typeface="Arial" pitchFamily="34" charset="0"/>
              </a:rPr>
              <a:t>CNT</a:t>
            </a:r>
            <a:r>
              <a:rPr lang="en-NZ" sz="1600" dirty="0" smtClean="0">
                <a:solidFill>
                  <a:srgbClr val="414B56"/>
                </a:solidFill>
                <a:latin typeface="Arial" pitchFamily="34" charset="0"/>
                <a:cs typeface="Arial" pitchFamily="34" charset="0"/>
              </a:rPr>
              <a:t> 400 or similar feeder</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p:txBody>
      </p:sp>
      <p:pic>
        <p:nvPicPr>
          <p:cNvPr id="10242" name="Picture 2"/>
          <p:cNvPicPr>
            <a:picLocks noChangeAspect="1" noChangeArrowheads="1"/>
          </p:cNvPicPr>
          <p:nvPr/>
        </p:nvPicPr>
        <p:blipFill>
          <a:blip r:embed="rId4" cstate="print"/>
          <a:srcRect/>
          <a:stretch>
            <a:fillRect/>
          </a:stretch>
        </p:blipFill>
        <p:spPr bwMode="auto">
          <a:xfrm>
            <a:off x="381600" y="3665811"/>
            <a:ext cx="1889125" cy="2598737"/>
          </a:xfrm>
          <a:prstGeom prst="rect">
            <a:avLst/>
          </a:prstGeom>
          <a:noFill/>
          <a:ln w="9525">
            <a:noFill/>
            <a:miter lim="800000"/>
            <a:headEnd/>
            <a:tailEnd/>
          </a:ln>
          <a:effectLst/>
        </p:spPr>
      </p:pic>
      <p:pic>
        <p:nvPicPr>
          <p:cNvPr id="10244" name="Picture 4"/>
          <p:cNvPicPr>
            <a:picLocks noChangeAspect="1" noChangeArrowheads="1"/>
          </p:cNvPicPr>
          <p:nvPr/>
        </p:nvPicPr>
        <p:blipFill>
          <a:blip r:embed="rId5" cstate="print"/>
          <a:srcRect/>
          <a:stretch>
            <a:fillRect/>
          </a:stretch>
        </p:blipFill>
        <p:spPr bwMode="auto">
          <a:xfrm>
            <a:off x="6237784" y="4845599"/>
            <a:ext cx="1744663" cy="1485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cstate="print"/>
          <a:srcRect/>
          <a:stretch>
            <a:fillRect/>
          </a:stretch>
        </p:blipFill>
        <p:spPr bwMode="auto">
          <a:xfrm>
            <a:off x="98585" y="1003978"/>
            <a:ext cx="5151437" cy="5219700"/>
          </a:xfrm>
          <a:prstGeom prst="rect">
            <a:avLst/>
          </a:prstGeom>
          <a:noFill/>
          <a:ln w="9525">
            <a:noFill/>
            <a:miter lim="800000"/>
            <a:headEnd/>
            <a:tailEnd/>
          </a:ln>
          <a:effectLst/>
        </p:spPr>
      </p:pic>
      <p:sp>
        <p:nvSpPr>
          <p:cNvPr id="2" name="Title 1"/>
          <p:cNvSpPr>
            <a:spLocks noGrp="1"/>
          </p:cNvSpPr>
          <p:nvPr>
            <p:ph type="title"/>
          </p:nvPr>
        </p:nvSpPr>
        <p:spPr/>
        <p:txBody>
          <a:bodyPr>
            <a:noAutofit/>
          </a:bodyPr>
          <a:lstStyle/>
          <a:p>
            <a:r>
              <a:rPr lang="en-NZ" dirty="0" smtClean="0"/>
              <a:t>Power on and start-up</a:t>
            </a:r>
            <a:endParaRPr lang="en-NZ" dirty="0"/>
          </a:p>
        </p:txBody>
      </p:sp>
      <p:sp>
        <p:nvSpPr>
          <p:cNvPr id="3" name="Text Placeholder 2"/>
          <p:cNvSpPr>
            <a:spLocks noGrp="1"/>
          </p:cNvSpPr>
          <p:nvPr>
            <p:ph type="body" sz="quarter" idx="13"/>
          </p:nvPr>
        </p:nvSpPr>
        <p:spPr>
          <a:xfrm>
            <a:off x="5122606" y="1144801"/>
            <a:ext cx="3352800" cy="4927405"/>
          </a:xfrm>
        </p:spPr>
        <p:txBody>
          <a:bodyPr>
            <a:normAutofit lnSpcReduction="10000"/>
          </a:bodyPr>
          <a:lstStyle/>
          <a:p>
            <a:pPr>
              <a:spcAft>
                <a:spcPts val="600"/>
              </a:spcAft>
            </a:pPr>
            <a:r>
              <a:rPr lang="en-GB" dirty="0" smtClean="0"/>
              <a:t>The first Aprisa SR that is installed is the base station. After the licenced frequencies are set, the base station waits to ‘hear’ from any remote radio wanting to join the network.</a:t>
            </a:r>
          </a:p>
          <a:p>
            <a:pPr>
              <a:spcAft>
                <a:spcPts val="600"/>
              </a:spcAft>
            </a:pPr>
            <a:r>
              <a:rPr lang="en-GB" dirty="0" smtClean="0"/>
              <a:t>When a remote station is powered on it transmits a broadcast message. The base station receives this message and registers the remote on to its network.</a:t>
            </a:r>
          </a:p>
          <a:p>
            <a:r>
              <a:rPr lang="en-GB" dirty="0" smtClean="0"/>
              <a:t>Additional remotes are then added as required, using the same automatic registration process.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Antenna alignment</a:t>
            </a:r>
            <a:endParaRPr lang="en-US" dirty="0"/>
          </a:p>
        </p:txBody>
      </p:sp>
      <p:sp>
        <p:nvSpPr>
          <p:cNvPr id="3" name="Text Placeholder 2"/>
          <p:cNvSpPr>
            <a:spLocks noGrp="1"/>
          </p:cNvSpPr>
          <p:nvPr>
            <p:ph type="body" sz="quarter" idx="13"/>
          </p:nvPr>
        </p:nvSpPr>
        <p:spPr>
          <a:xfrm>
            <a:off x="381600" y="3392128"/>
            <a:ext cx="5153961" cy="2680077"/>
          </a:xfrm>
        </p:spPr>
        <p:txBody>
          <a:bodyPr/>
          <a:lstStyle/>
          <a:p>
            <a:r>
              <a:rPr lang="en-NZ" dirty="0" smtClean="0"/>
              <a:t>The LEDs on the front of the </a:t>
            </a:r>
            <a:r>
              <a:rPr lang="en-NZ" dirty="0" err="1" smtClean="0"/>
              <a:t>Aprisa</a:t>
            </a:r>
            <a:r>
              <a:rPr lang="en-NZ" dirty="0" smtClean="0"/>
              <a:t> SR enable the antenna alignment to be checked and corrected without the need for any test equipment. The remote station transmits a test packet request message to the base station. The base station replies with a packet that the remote station can use to measure the receiver signal strength, displayed on the LED panel.</a:t>
            </a:r>
          </a:p>
        </p:txBody>
      </p:sp>
      <p:pic>
        <p:nvPicPr>
          <p:cNvPr id="12290" name="Picture 2"/>
          <p:cNvPicPr>
            <a:picLocks noChangeAspect="1" noChangeArrowheads="1"/>
          </p:cNvPicPr>
          <p:nvPr/>
        </p:nvPicPr>
        <p:blipFill>
          <a:blip r:embed="rId3" cstate="print"/>
          <a:srcRect/>
          <a:stretch>
            <a:fillRect/>
          </a:stretch>
        </p:blipFill>
        <p:spPr bwMode="auto">
          <a:xfrm>
            <a:off x="350127" y="1852421"/>
            <a:ext cx="5173663" cy="1303337"/>
          </a:xfrm>
          <a:prstGeom prst="rect">
            <a:avLst/>
          </a:prstGeom>
          <a:noFill/>
          <a:ln w="9525">
            <a:noFill/>
            <a:miter lim="800000"/>
            <a:headEnd/>
            <a:tailEnd/>
          </a:ln>
          <a:effectLst/>
        </p:spPr>
      </p:pic>
      <p:pic>
        <p:nvPicPr>
          <p:cNvPr id="12291" name="Picture 3"/>
          <p:cNvPicPr>
            <a:picLocks noChangeAspect="1" noChangeArrowheads="1"/>
          </p:cNvPicPr>
          <p:nvPr/>
        </p:nvPicPr>
        <p:blipFill>
          <a:blip r:embed="rId4" cstate="print"/>
          <a:srcRect/>
          <a:stretch>
            <a:fillRect/>
          </a:stretch>
        </p:blipFill>
        <p:spPr bwMode="auto">
          <a:xfrm>
            <a:off x="5563989" y="1099228"/>
            <a:ext cx="2568575" cy="457200"/>
          </a:xfrm>
          <a:prstGeom prst="rect">
            <a:avLst/>
          </a:prstGeom>
          <a:noFill/>
          <a:ln w="9525">
            <a:noFill/>
            <a:miter lim="800000"/>
            <a:headEnd/>
            <a:tailEnd/>
          </a:ln>
          <a:effectLst/>
        </p:spPr>
      </p:pic>
      <p:pic>
        <p:nvPicPr>
          <p:cNvPr id="12292" name="Picture 4"/>
          <p:cNvPicPr>
            <a:picLocks noChangeAspect="1" noChangeArrowheads="1"/>
          </p:cNvPicPr>
          <p:nvPr/>
        </p:nvPicPr>
        <p:blipFill>
          <a:blip r:embed="rId5" cstate="print"/>
          <a:srcRect/>
          <a:stretch>
            <a:fillRect/>
          </a:stretch>
        </p:blipFill>
        <p:spPr bwMode="auto">
          <a:xfrm>
            <a:off x="5793057" y="1697582"/>
            <a:ext cx="2460625" cy="41227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Managing the Aprisa SR network from the base station</a:t>
            </a:r>
            <a:endParaRPr lang="en-NZ" dirty="0"/>
          </a:p>
        </p:txBody>
      </p:sp>
      <p:sp>
        <p:nvSpPr>
          <p:cNvPr id="3" name="Text Placeholder 2"/>
          <p:cNvSpPr>
            <a:spLocks noGrp="1"/>
          </p:cNvSpPr>
          <p:nvPr>
            <p:ph type="body" sz="quarter" idx="13"/>
          </p:nvPr>
        </p:nvSpPr>
        <p:spPr/>
        <p:txBody>
          <a:bodyPr/>
          <a:lstStyle/>
          <a:p>
            <a:r>
              <a:rPr lang="en-NZ" dirty="0" smtClean="0"/>
              <a:t>Remote management of all terminals in the network is possible from the base station. Via the secure HTTPS login to the base station, SuperVisor can be used to monitor and configure all elements in a network.</a:t>
            </a:r>
          </a:p>
          <a:p>
            <a:endParaRPr lang="en-NZ" dirty="0"/>
          </a:p>
        </p:txBody>
      </p:sp>
      <p:pic>
        <p:nvPicPr>
          <p:cNvPr id="13314" name="Picture 2"/>
          <p:cNvPicPr>
            <a:picLocks noChangeAspect="1" noChangeArrowheads="1"/>
          </p:cNvPicPr>
          <p:nvPr/>
        </p:nvPicPr>
        <p:blipFill>
          <a:blip r:embed="rId3" cstate="print"/>
          <a:srcRect/>
          <a:stretch>
            <a:fillRect/>
          </a:stretch>
        </p:blipFill>
        <p:spPr bwMode="auto">
          <a:xfrm>
            <a:off x="245320" y="2262424"/>
            <a:ext cx="7970837" cy="34210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Network table</a:t>
            </a:r>
            <a:endParaRPr lang="en-NZ" dirty="0"/>
          </a:p>
        </p:txBody>
      </p:sp>
      <p:sp>
        <p:nvSpPr>
          <p:cNvPr id="3" name="Text Placeholder 2"/>
          <p:cNvSpPr>
            <a:spLocks noGrp="1"/>
          </p:cNvSpPr>
          <p:nvPr>
            <p:ph type="body" sz="quarter" idx="13"/>
          </p:nvPr>
        </p:nvSpPr>
        <p:spPr>
          <a:xfrm>
            <a:off x="381600" y="3765755"/>
            <a:ext cx="8048052" cy="2306451"/>
          </a:xfrm>
        </p:spPr>
        <p:txBody>
          <a:bodyPr>
            <a:normAutofit lnSpcReduction="10000"/>
          </a:bodyPr>
          <a:lstStyle/>
          <a:p>
            <a:pPr>
              <a:spcAft>
                <a:spcPts val="600"/>
              </a:spcAft>
            </a:pPr>
            <a:r>
              <a:rPr lang="en-NZ" dirty="0" smtClean="0"/>
              <a:t>Within SuperVisor a Network Management Table lists all the remote and repeater stations that are registered with the base station. The parameters of the remote station are viewed by selecting the required radio from the list and clicking on the remote station icon on the top, right hand side of the window.</a:t>
            </a:r>
          </a:p>
          <a:p>
            <a:r>
              <a:rPr lang="en-NZ" dirty="0" smtClean="0"/>
              <a:t>Once connected, SuperVisor regularly polls the remote station for status information which is automatically displayed. This polling time can be configured and the default time is 10 seconds.</a:t>
            </a:r>
            <a:endParaRPr lang="en-NZ" dirty="0"/>
          </a:p>
        </p:txBody>
      </p:sp>
      <p:pic>
        <p:nvPicPr>
          <p:cNvPr id="14338" name="Picture 2"/>
          <p:cNvPicPr>
            <a:picLocks noChangeAspect="1" noChangeArrowheads="1"/>
          </p:cNvPicPr>
          <p:nvPr/>
        </p:nvPicPr>
        <p:blipFill>
          <a:blip r:embed="rId3" cstate="print"/>
          <a:srcRect/>
          <a:stretch>
            <a:fillRect/>
          </a:stretch>
        </p:blipFill>
        <p:spPr bwMode="auto">
          <a:xfrm>
            <a:off x="381600" y="1144800"/>
            <a:ext cx="7451725" cy="2301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Managing terminals</a:t>
            </a:r>
            <a:endParaRPr lang="en-US" dirty="0"/>
          </a:p>
        </p:txBody>
      </p:sp>
      <p:sp>
        <p:nvSpPr>
          <p:cNvPr id="9" name="Text Placeholder 8"/>
          <p:cNvSpPr>
            <a:spLocks noGrp="1"/>
          </p:cNvSpPr>
          <p:nvPr>
            <p:ph type="body" sz="quarter" idx="13"/>
          </p:nvPr>
        </p:nvSpPr>
        <p:spPr/>
        <p:txBody>
          <a:bodyPr/>
          <a:lstStyle/>
          <a:p>
            <a:pPr>
              <a:spcAft>
                <a:spcPts val="600"/>
              </a:spcAft>
            </a:pPr>
            <a:r>
              <a:rPr lang="en-NZ" dirty="0" err="1" smtClean="0"/>
              <a:t>SuperVisor</a:t>
            </a:r>
            <a:r>
              <a:rPr lang="en-NZ" dirty="0" smtClean="0"/>
              <a:t> follows a set format for consistency and ease of use. Each group of settings has a read-only summary screen which provides a quick overview of the key radio and operational parameters.  </a:t>
            </a:r>
          </a:p>
          <a:p>
            <a:r>
              <a:rPr lang="en-NZ" dirty="0" smtClean="0"/>
              <a:t>Navigation through the configuration windows is via the menu tabs at the top of the frame. Wherever possible, drop down menus, radio buttons and pre-configured values are used to limit the data that needs to be entered by the end user; thus saving data entry time and reducing potential errors.</a:t>
            </a:r>
          </a:p>
        </p:txBody>
      </p:sp>
      <p:pic>
        <p:nvPicPr>
          <p:cNvPr id="15362" name="Picture 2"/>
          <p:cNvPicPr>
            <a:picLocks noChangeAspect="1" noChangeArrowheads="1"/>
          </p:cNvPicPr>
          <p:nvPr/>
        </p:nvPicPr>
        <p:blipFill>
          <a:blip r:embed="rId3" cstate="print"/>
          <a:srcRect/>
          <a:stretch>
            <a:fillRect/>
          </a:stretch>
        </p:blipFill>
        <p:spPr bwMode="auto">
          <a:xfrm>
            <a:off x="381600" y="3568187"/>
            <a:ext cx="7070725" cy="27511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Integration with external network management systems</a:t>
            </a:r>
            <a:endParaRPr lang="en-NZ" dirty="0"/>
          </a:p>
        </p:txBody>
      </p:sp>
      <p:sp>
        <p:nvSpPr>
          <p:cNvPr id="3" name="Text Placeholder 2"/>
          <p:cNvSpPr>
            <a:spLocks noGrp="1"/>
          </p:cNvSpPr>
          <p:nvPr>
            <p:ph type="body" sz="quarter" idx="13"/>
          </p:nvPr>
        </p:nvSpPr>
        <p:spPr>
          <a:xfrm>
            <a:off x="381600" y="1144801"/>
            <a:ext cx="4259226" cy="5147844"/>
          </a:xfrm>
        </p:spPr>
        <p:txBody>
          <a:bodyPr>
            <a:normAutofit lnSpcReduction="10000"/>
          </a:bodyPr>
          <a:lstStyle/>
          <a:p>
            <a:pPr>
              <a:lnSpc>
                <a:spcPct val="140000"/>
              </a:lnSpc>
              <a:spcAft>
                <a:spcPts val="600"/>
              </a:spcAft>
            </a:pPr>
            <a:r>
              <a:rPr lang="en-NZ" dirty="0" smtClean="0"/>
              <a:t>The Aprisa SR supports integration with external network management systems such as Castle Rock Communications’ SNMPc, Netcool, and HP OpenView. SNMP management is supported via a network manager connected to the wired Ethernet port of the Aprisa SR base station.</a:t>
            </a:r>
          </a:p>
          <a:p>
            <a:pPr>
              <a:lnSpc>
                <a:spcPct val="140000"/>
              </a:lnSpc>
              <a:spcAft>
                <a:spcPts val="600"/>
              </a:spcAft>
            </a:pPr>
            <a:r>
              <a:rPr lang="en-NZ" dirty="0" smtClean="0"/>
              <a:t>The radio supports network management discovery where new devices within the network are polled automatically and it is possible to manage both a fully featured or serial only radio via SNMP network management.</a:t>
            </a:r>
          </a:p>
          <a:p>
            <a:pPr>
              <a:lnSpc>
                <a:spcPct val="140000"/>
              </a:lnSpc>
            </a:pPr>
            <a:r>
              <a:rPr lang="en-NZ" dirty="0" smtClean="0"/>
              <a:t>Further information is available about SNMP management.</a:t>
            </a:r>
          </a:p>
        </p:txBody>
      </p:sp>
      <p:pic>
        <p:nvPicPr>
          <p:cNvPr id="16386" name="Picture 2"/>
          <p:cNvPicPr>
            <a:picLocks noChangeAspect="1" noChangeArrowheads="1"/>
          </p:cNvPicPr>
          <p:nvPr/>
        </p:nvPicPr>
        <p:blipFill>
          <a:blip r:embed="rId3" cstate="print"/>
          <a:srcRect/>
          <a:stretch>
            <a:fillRect/>
          </a:stretch>
        </p:blipFill>
        <p:spPr bwMode="auto">
          <a:xfrm>
            <a:off x="4789016" y="1144800"/>
            <a:ext cx="3787775" cy="2301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Network management system functions</a:t>
            </a:r>
            <a:endParaRPr lang="en-NZ" dirty="0"/>
          </a:p>
        </p:txBody>
      </p:sp>
      <p:sp>
        <p:nvSpPr>
          <p:cNvPr id="8" name="Text Placeholder 2"/>
          <p:cNvSpPr txBox="1">
            <a:spLocks/>
          </p:cNvSpPr>
          <p:nvPr/>
        </p:nvSpPr>
        <p:spPr>
          <a:xfrm>
            <a:off x="381595" y="1906621"/>
            <a:ext cx="5970044" cy="4474707"/>
          </a:xfrm>
          <a:prstGeom prst="rect">
            <a:avLst/>
          </a:prstGeom>
        </p:spPr>
        <p:txBody>
          <a:bodyPr>
            <a:noAutofit/>
          </a:bodyPr>
          <a:lstStyle/>
          <a:p>
            <a:pPr>
              <a:lnSpc>
                <a:spcPct val="130000"/>
              </a:lnSpc>
              <a:spcBef>
                <a:spcPct val="20000"/>
              </a:spcBef>
            </a:pPr>
            <a:r>
              <a:rPr lang="en-NZ" sz="1600" dirty="0" smtClean="0">
                <a:solidFill>
                  <a:srgbClr val="414B56"/>
                </a:solidFill>
                <a:latin typeface="Arial" pitchFamily="34" charset="0"/>
                <a:cs typeface="Arial" pitchFamily="34" charset="0"/>
              </a:rPr>
              <a:t>The </a:t>
            </a:r>
            <a:r>
              <a:rPr lang="en-NZ" sz="1600" dirty="0" err="1" smtClean="0">
                <a:solidFill>
                  <a:srgbClr val="414B56"/>
                </a:solidFill>
                <a:latin typeface="Arial" pitchFamily="34" charset="0"/>
                <a:cs typeface="Arial" pitchFamily="34" charset="0"/>
              </a:rPr>
              <a:t>Aprisa</a:t>
            </a:r>
            <a:r>
              <a:rPr lang="en-NZ" sz="1600" dirty="0" smtClean="0">
                <a:solidFill>
                  <a:srgbClr val="414B56"/>
                </a:solidFill>
                <a:latin typeface="Arial" pitchFamily="34" charset="0"/>
                <a:cs typeface="Arial" pitchFamily="34" charset="0"/>
              </a:rPr>
              <a:t> SR supports a number of network management functions</a:t>
            </a:r>
            <a:r>
              <a:rPr lang="en-NZ" sz="1600" kern="0" dirty="0" smtClean="0">
                <a:solidFill>
                  <a:srgbClr val="414B56"/>
                </a:solidFill>
                <a:latin typeface="Arial" pitchFamily="34" charset="0"/>
                <a:cs typeface="Arial" pitchFamily="34" charset="0"/>
              </a:rPr>
              <a:t>:</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a:p>
            <a:pPr marL="381600" lvl="1" indent="-190800">
              <a:lnSpc>
                <a:spcPct val="130000"/>
              </a:lnSpc>
              <a:spcBef>
                <a:spcPct val="20000"/>
              </a:spcBef>
              <a:buClr>
                <a:srgbClr val="F63E3E"/>
              </a:buClr>
              <a:buFont typeface="Arial" pitchFamily="34" charset="0"/>
              <a:buChar char="•"/>
            </a:pPr>
            <a:r>
              <a:rPr lang="en-NZ" sz="1600" dirty="0" smtClean="0">
                <a:solidFill>
                  <a:srgbClr val="414B56"/>
                </a:solidFill>
                <a:latin typeface="Arial" pitchFamily="34" charset="0"/>
                <a:cs typeface="Arial" pitchFamily="34" charset="0"/>
              </a:rPr>
              <a:t>Event traps</a:t>
            </a:r>
          </a:p>
          <a:p>
            <a:pPr marL="381600" lvl="1" indent="-190800">
              <a:lnSpc>
                <a:spcPct val="130000"/>
              </a:lnSpc>
              <a:spcBef>
                <a:spcPct val="20000"/>
              </a:spcBef>
              <a:buClr>
                <a:srgbClr val="F63E3E"/>
              </a:buClr>
              <a:buFont typeface="Arial" pitchFamily="34" charset="0"/>
              <a:buChar char="•"/>
            </a:pPr>
            <a:r>
              <a:rPr lang="en-NZ" sz="1600" dirty="0" smtClean="0">
                <a:solidFill>
                  <a:srgbClr val="414B56"/>
                </a:solidFill>
                <a:latin typeface="Arial" pitchFamily="34" charset="0"/>
                <a:cs typeface="Arial" pitchFamily="34" charset="0"/>
              </a:rPr>
              <a:t>Access controls</a:t>
            </a:r>
          </a:p>
          <a:p>
            <a:pPr marL="381600" lvl="1" indent="-190800">
              <a:lnSpc>
                <a:spcPct val="130000"/>
              </a:lnSpc>
              <a:spcBef>
                <a:spcPct val="20000"/>
              </a:spcBef>
              <a:spcAft>
                <a:spcPts val="600"/>
              </a:spcAft>
              <a:buClr>
                <a:srgbClr val="F63E3E"/>
              </a:buClr>
              <a:buFont typeface="Arial" pitchFamily="34" charset="0"/>
              <a:buChar char="•"/>
            </a:pPr>
            <a:r>
              <a:rPr lang="en-NZ" sz="1600" dirty="0" smtClean="0">
                <a:solidFill>
                  <a:srgbClr val="414B56"/>
                </a:solidFill>
                <a:latin typeface="Arial" pitchFamily="34" charset="0"/>
                <a:cs typeface="Arial" pitchFamily="34" charset="0"/>
              </a:rPr>
              <a:t>Community strings with read/write access or read access</a:t>
            </a:r>
          </a:p>
          <a:p>
            <a:pPr>
              <a:lnSpc>
                <a:spcPct val="130000"/>
              </a:lnSpc>
              <a:spcBef>
                <a:spcPct val="20000"/>
              </a:spcBef>
              <a:spcAft>
                <a:spcPts val="600"/>
              </a:spcAft>
            </a:pPr>
            <a:r>
              <a:rPr lang="en-NZ" sz="1600" dirty="0" smtClean="0">
                <a:solidFill>
                  <a:srgbClr val="414B56"/>
                </a:solidFill>
                <a:latin typeface="Arial" pitchFamily="34" charset="0"/>
                <a:cs typeface="Arial" pitchFamily="34" charset="0"/>
              </a:rPr>
              <a:t>All diagnostic information is available for read access, and diagnostic alarms generate SNMP traps. Configuration settings are available for read/write access management. All traps are time-stamped by the radio on which the traps are generated.</a:t>
            </a:r>
          </a:p>
          <a:p>
            <a:pPr>
              <a:lnSpc>
                <a:spcPct val="130000"/>
              </a:lnSpc>
              <a:spcBef>
                <a:spcPct val="20000"/>
              </a:spcBef>
            </a:pPr>
            <a:r>
              <a:rPr lang="en-NZ" sz="1600" dirty="0" smtClean="0">
                <a:solidFill>
                  <a:srgbClr val="414B56"/>
                </a:solidFill>
                <a:latin typeface="Arial" pitchFamily="34" charset="0"/>
                <a:cs typeface="Arial" pitchFamily="34" charset="0"/>
              </a:rPr>
              <a:t>The </a:t>
            </a:r>
            <a:r>
              <a:rPr lang="en-NZ" sz="1600" dirty="0" err="1" smtClean="0">
                <a:solidFill>
                  <a:srgbClr val="414B56"/>
                </a:solidFill>
                <a:latin typeface="Arial" pitchFamily="34" charset="0"/>
                <a:cs typeface="Arial" pitchFamily="34" charset="0"/>
              </a:rPr>
              <a:t>Aprisa</a:t>
            </a:r>
            <a:r>
              <a:rPr lang="en-NZ" sz="1600" dirty="0" smtClean="0">
                <a:solidFill>
                  <a:srgbClr val="414B56"/>
                </a:solidFill>
                <a:latin typeface="Arial" pitchFamily="34" charset="0"/>
                <a:cs typeface="Arial" pitchFamily="34" charset="0"/>
              </a:rPr>
              <a:t> SR supports two modes of addressing for gathering SNMP data: a direct addressing scheme and a proxy addressing scheme.</a:t>
            </a:r>
          </a:p>
        </p:txBody>
      </p:sp>
      <p:pic>
        <p:nvPicPr>
          <p:cNvPr id="17410" name="Picture 2"/>
          <p:cNvPicPr>
            <a:picLocks noChangeAspect="1" noChangeArrowheads="1"/>
          </p:cNvPicPr>
          <p:nvPr/>
        </p:nvPicPr>
        <p:blipFill>
          <a:blip r:embed="rId3" cstate="print"/>
          <a:srcRect/>
          <a:stretch>
            <a:fillRect/>
          </a:stretch>
        </p:blipFill>
        <p:spPr bwMode="auto">
          <a:xfrm>
            <a:off x="480067" y="1144800"/>
            <a:ext cx="6569075" cy="617537"/>
          </a:xfrm>
          <a:prstGeom prst="rect">
            <a:avLst/>
          </a:prstGeom>
          <a:noFill/>
          <a:ln w="9525">
            <a:noFill/>
            <a:miter lim="800000"/>
            <a:headEnd/>
            <a:tailEnd/>
          </a:ln>
          <a:effectLst/>
        </p:spPr>
      </p:pic>
      <p:pic>
        <p:nvPicPr>
          <p:cNvPr id="17411" name="Picture 3"/>
          <p:cNvPicPr>
            <a:picLocks noChangeAspect="1" noChangeArrowheads="1"/>
          </p:cNvPicPr>
          <p:nvPr/>
        </p:nvPicPr>
        <p:blipFill>
          <a:blip r:embed="rId4" cstate="print"/>
          <a:srcRect/>
          <a:stretch>
            <a:fillRect/>
          </a:stretch>
        </p:blipFill>
        <p:spPr bwMode="auto">
          <a:xfrm>
            <a:off x="6752955" y="1900305"/>
            <a:ext cx="1706563" cy="15398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normAutofit fontScale="90000"/>
          </a:bodyPr>
          <a:lstStyle/>
          <a:p>
            <a:pPr eaLnBrk="1" hangingPunct="1"/>
            <a:r>
              <a:rPr lang="en-NZ" dirty="0" smtClean="0"/>
              <a:t>Radio software upgrade</a:t>
            </a:r>
          </a:p>
        </p:txBody>
      </p:sp>
      <p:sp>
        <p:nvSpPr>
          <p:cNvPr id="3" name="Content Placeholder 2"/>
          <p:cNvSpPr>
            <a:spLocks noGrp="1"/>
          </p:cNvSpPr>
          <p:nvPr>
            <p:ph type="body" sz="quarter" idx="13"/>
          </p:nvPr>
        </p:nvSpPr>
        <p:spPr>
          <a:xfrm>
            <a:off x="4870174" y="1144802"/>
            <a:ext cx="3856383" cy="3079726"/>
          </a:xfrm>
          <a:prstGeom prst="rect">
            <a:avLst/>
          </a:prstGeom>
        </p:spPr>
        <p:txBody>
          <a:bodyPr rtlCol="0">
            <a:normAutofit/>
          </a:bodyPr>
          <a:lstStyle/>
          <a:p>
            <a:pPr eaLnBrk="1" fontAlgn="auto" hangingPunct="1">
              <a:spcAft>
                <a:spcPts val="600"/>
              </a:spcAft>
              <a:buFont typeface="Arial" charset="0"/>
              <a:buNone/>
              <a:defRPr/>
            </a:pPr>
            <a:r>
              <a:rPr lang="en-NZ" dirty="0" smtClean="0"/>
              <a:t>Radio upgrades are easy to perform by plugging a USB flash drive into the host port when the radio is off, then unzipping the software release files.</a:t>
            </a:r>
          </a:p>
          <a:p>
            <a:pPr>
              <a:defRPr/>
            </a:pPr>
            <a:r>
              <a:rPr lang="en-NZ" dirty="0" smtClean="0"/>
              <a:t>The software release files are encrypted using XXTEA to prevent maliciously hacked versions of </a:t>
            </a:r>
            <a:r>
              <a:rPr lang="en-NZ" dirty="0" err="1" smtClean="0"/>
              <a:t>Aprisa</a:t>
            </a:r>
            <a:r>
              <a:rPr lang="en-NZ" dirty="0" smtClean="0"/>
              <a:t> SR firmware from being loaded. The </a:t>
            </a:r>
            <a:r>
              <a:rPr lang="en-NZ" dirty="0" err="1" smtClean="0"/>
              <a:t>Aprisa</a:t>
            </a:r>
            <a:r>
              <a:rPr lang="en-NZ" dirty="0" smtClean="0"/>
              <a:t> SR will not accepted unencrypted firmware files.</a:t>
            </a:r>
          </a:p>
        </p:txBody>
      </p:sp>
      <p:pic>
        <p:nvPicPr>
          <p:cNvPr id="18434" name="Picture 2"/>
          <p:cNvPicPr>
            <a:picLocks noChangeAspect="1" noChangeArrowheads="1"/>
          </p:cNvPicPr>
          <p:nvPr/>
        </p:nvPicPr>
        <p:blipFill>
          <a:blip r:embed="rId3" cstate="print"/>
          <a:srcRect/>
          <a:stretch>
            <a:fillRect/>
          </a:stretch>
        </p:blipFill>
        <p:spPr bwMode="auto">
          <a:xfrm>
            <a:off x="381600" y="1144800"/>
            <a:ext cx="4206875" cy="3040063"/>
          </a:xfrm>
          <a:prstGeom prst="rect">
            <a:avLst/>
          </a:prstGeom>
          <a:noFill/>
          <a:ln w="9525">
            <a:noFill/>
            <a:miter lim="800000"/>
            <a:headEnd/>
            <a:tailEnd/>
          </a:ln>
          <a:effectLst/>
        </p:spPr>
      </p:pic>
      <p:pic>
        <p:nvPicPr>
          <p:cNvPr id="18435" name="Picture 3"/>
          <p:cNvPicPr>
            <a:picLocks noChangeAspect="1" noChangeArrowheads="1"/>
          </p:cNvPicPr>
          <p:nvPr/>
        </p:nvPicPr>
        <p:blipFill>
          <a:blip r:embed="rId4" cstate="print"/>
          <a:srcRect/>
          <a:stretch>
            <a:fillRect/>
          </a:stretch>
        </p:blipFill>
        <p:spPr bwMode="auto">
          <a:xfrm>
            <a:off x="321823" y="4543324"/>
            <a:ext cx="4648200" cy="18748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Autofit/>
          </a:bodyPr>
          <a:lstStyle/>
          <a:p>
            <a:pPr eaLnBrk="1" hangingPunct="1"/>
            <a:r>
              <a:rPr lang="en-GB" dirty="0" err="1" smtClean="0"/>
              <a:t>Aprisa</a:t>
            </a:r>
            <a:r>
              <a:rPr lang="en-GB" dirty="0" smtClean="0"/>
              <a:t> SR network configuration and management</a:t>
            </a:r>
          </a:p>
        </p:txBody>
      </p:sp>
      <p:sp>
        <p:nvSpPr>
          <p:cNvPr id="5" name="Text Placeholder 6"/>
          <p:cNvSpPr txBox="1">
            <a:spLocks/>
          </p:cNvSpPr>
          <p:nvPr/>
        </p:nvSpPr>
        <p:spPr>
          <a:xfrm>
            <a:off x="3707295" y="1144801"/>
            <a:ext cx="4780721" cy="5136729"/>
          </a:xfrm>
          <a:prstGeom prst="rect">
            <a:avLst/>
          </a:prstGeom>
        </p:spPr>
        <p:txBody>
          <a:bodyPr vert="horz" lIns="91440" tIns="45720" rIns="91440" bIns="45720" rtlCol="0">
            <a:normAutofit/>
          </a:bodyPr>
          <a:lstStyle/>
          <a:p>
            <a:pPr lvl="0">
              <a:lnSpc>
                <a:spcPct val="130000"/>
              </a:lnSpc>
              <a:spcBef>
                <a:spcPct val="20000"/>
              </a:spcBef>
            </a:pPr>
            <a:r>
              <a:rPr lang="en-NZ" sz="1600" dirty="0" smtClean="0">
                <a:solidFill>
                  <a:srgbClr val="414B56"/>
                </a:solidFill>
                <a:latin typeface="Arial" pitchFamily="34" charset="0"/>
                <a:cs typeface="Arial" pitchFamily="34" charset="0"/>
              </a:rPr>
              <a:t>The </a:t>
            </a:r>
            <a:r>
              <a:rPr lang="en-NZ" sz="1600" dirty="0" err="1" smtClean="0">
                <a:solidFill>
                  <a:srgbClr val="414B56"/>
                </a:solidFill>
                <a:latin typeface="Arial" pitchFamily="34" charset="0"/>
                <a:cs typeface="Arial" pitchFamily="34" charset="0"/>
              </a:rPr>
              <a:t>Aprisa</a:t>
            </a:r>
            <a:r>
              <a:rPr lang="en-NZ" sz="1600" dirty="0" smtClean="0">
                <a:solidFill>
                  <a:srgbClr val="414B56"/>
                </a:solidFill>
                <a:latin typeface="Arial" pitchFamily="34" charset="0"/>
                <a:cs typeface="Arial" pitchFamily="34" charset="0"/>
              </a:rPr>
              <a:t> SR has been designed specifically for the real world deployments of utilities. It incorporates the flexibility, tools and software that make the network easy and fast to deploy, configure and manage:</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Initial set up specifications pre-configured</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lang="en-NZ" sz="1600" dirty="0" smtClean="0">
                <a:solidFill>
                  <a:srgbClr val="414B56"/>
                </a:solidFill>
                <a:latin typeface="Arial" pitchFamily="34" charset="0"/>
                <a:cs typeface="Arial" pitchFamily="34" charset="0"/>
              </a:rPr>
              <a:t>F</a:t>
            </a:r>
            <a:r>
              <a:rPr kumimoji="0" lang="en-NZ" sz="1600" b="0" i="0" u="none" strike="noStrike" kern="1200" cap="none" spc="0" normalizeH="0" baseline="0" noProof="0" dirty="0" err="1" smtClean="0">
                <a:ln>
                  <a:noFill/>
                </a:ln>
                <a:solidFill>
                  <a:srgbClr val="414B56"/>
                </a:solidFill>
                <a:effectLst/>
                <a:uLnTx/>
                <a:uFillTx/>
                <a:latin typeface="Arial" pitchFamily="34" charset="0"/>
                <a:ea typeface="+mn-ea"/>
                <a:cs typeface="Arial" pitchFamily="34" charset="0"/>
              </a:rPr>
              <a:t>lexible</a:t>
            </a: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 simple mounting options</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lang="en-NZ" sz="1600" dirty="0" smtClean="0">
                <a:solidFill>
                  <a:srgbClr val="414B56"/>
                </a:solidFill>
                <a:latin typeface="Arial" pitchFamily="34" charset="0"/>
                <a:cs typeface="Arial" pitchFamily="34" charset="0"/>
              </a:rPr>
              <a:t>Use of lightweight antennas</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Local LED display</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to aid</a:t>
            </a:r>
            <a:r>
              <a:rPr lang="en-NZ" sz="1600" dirty="0" smtClean="0">
                <a:solidFill>
                  <a:srgbClr val="414B56"/>
                </a:solidFill>
                <a:latin typeface="Arial" pitchFamily="34" charset="0"/>
                <a:cs typeface="Arial" pitchFamily="34" charset="0"/>
              </a:rPr>
              <a:t> antenna </a:t>
            </a: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alignment</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lang="en-NZ" sz="1600" dirty="0" smtClean="0">
                <a:solidFill>
                  <a:srgbClr val="414B56"/>
                </a:solidFill>
                <a:latin typeface="Arial" pitchFamily="34" charset="0"/>
                <a:cs typeface="Arial" pitchFamily="34" charset="0"/>
              </a:rPr>
              <a:t>Automatic remote station registration</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lang="en-NZ" sz="1600" dirty="0" smtClean="0">
                <a:solidFill>
                  <a:srgbClr val="414B56"/>
                </a:solidFill>
                <a:latin typeface="Arial" pitchFamily="34" charset="0"/>
                <a:cs typeface="Arial" pitchFamily="34" charset="0"/>
              </a:rPr>
              <a:t>Intuitive ‘point and click’ management software</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Multiple mechanisms for radio management</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lang="en-NZ" sz="1600" dirty="0" smtClean="0">
                <a:solidFill>
                  <a:srgbClr val="414B56"/>
                </a:solidFill>
                <a:latin typeface="Arial" pitchFamily="34" charset="0"/>
                <a:cs typeface="Arial" pitchFamily="34" charset="0"/>
              </a:rPr>
              <a:t>Easy software upgrade process</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Integration with third party network</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managers</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p:txBody>
      </p:sp>
      <p:sp>
        <p:nvSpPr>
          <p:cNvPr id="9" name="Rectangle 3"/>
          <p:cNvSpPr txBox="1">
            <a:spLocks noChangeAspect="1" noChangeArrowheads="1"/>
          </p:cNvSpPr>
          <p:nvPr/>
        </p:nvSpPr>
        <p:spPr bwMode="gray">
          <a:xfrm>
            <a:off x="428023" y="4203042"/>
            <a:ext cx="3043354" cy="544149"/>
          </a:xfrm>
          <a:prstGeom prst="rect">
            <a:avLst/>
          </a:prstGeom>
          <a:noFill/>
          <a:ln w="9525">
            <a:noFill/>
            <a:miter lim="800000"/>
            <a:headEnd/>
            <a:tailEnd/>
          </a:ln>
        </p:spPr>
        <p:txBody>
          <a:bodyPr lIns="0" tIns="0" rIns="0" bIns="0"/>
          <a:lstStyle/>
          <a:p>
            <a:pPr>
              <a:lnSpc>
                <a:spcPct val="130000"/>
              </a:lnSpc>
              <a:spcBef>
                <a:spcPct val="20000"/>
              </a:spcBef>
              <a:defRPr/>
            </a:pPr>
            <a:r>
              <a:rPr lang="en-NZ" sz="1200" kern="0" dirty="0" smtClean="0">
                <a:solidFill>
                  <a:srgbClr val="414B56"/>
                </a:solidFill>
                <a:latin typeface="Arial" pitchFamily="34" charset="0"/>
                <a:cs typeface="Arial" pitchFamily="34" charset="0"/>
              </a:rPr>
              <a:t>The right solution saves time and energy</a:t>
            </a:r>
            <a:endParaRPr lang="en-GB" sz="1600" kern="0" dirty="0">
              <a:solidFill>
                <a:srgbClr val="414B56"/>
              </a:solidFill>
              <a:latin typeface="Arial"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381600" y="1144800"/>
            <a:ext cx="2979737" cy="3032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normAutofit fontScale="90000"/>
          </a:bodyPr>
          <a:lstStyle/>
          <a:p>
            <a:pPr eaLnBrk="1" hangingPunct="1"/>
            <a:r>
              <a:rPr lang="en-NZ" dirty="0" smtClean="0"/>
              <a:t>Over the air software upgrade</a:t>
            </a:r>
          </a:p>
        </p:txBody>
      </p:sp>
      <p:sp>
        <p:nvSpPr>
          <p:cNvPr id="3" name="Content Placeholder 2"/>
          <p:cNvSpPr>
            <a:spLocks noGrp="1"/>
          </p:cNvSpPr>
          <p:nvPr>
            <p:ph type="body" sz="quarter" idx="13"/>
          </p:nvPr>
        </p:nvSpPr>
        <p:spPr>
          <a:prstGeom prst="rect">
            <a:avLst/>
          </a:prstGeom>
        </p:spPr>
        <p:txBody>
          <a:bodyPr rtlCol="0">
            <a:noAutofit/>
          </a:bodyPr>
          <a:lstStyle/>
          <a:p>
            <a:pPr>
              <a:defRPr/>
            </a:pPr>
            <a:r>
              <a:rPr lang="en-GB" dirty="0" smtClean="0"/>
              <a:t>Software upgrades can be implemented from the base station</a:t>
            </a:r>
          </a:p>
          <a:p>
            <a:pPr>
              <a:defRPr/>
            </a:pPr>
            <a:r>
              <a:rPr lang="en-GB" dirty="0" smtClean="0"/>
              <a:t>All repeater and remote stations within the Aprisa SR network can be upgraded </a:t>
            </a:r>
          </a:p>
          <a:p>
            <a:pPr lvl="0">
              <a:defRPr/>
            </a:pPr>
            <a:r>
              <a:rPr lang="en-GB" dirty="0" smtClean="0"/>
              <a:t>Upgrade process is controlled via </a:t>
            </a:r>
            <a:r>
              <a:rPr lang="en-GB" dirty="0" err="1" smtClean="0"/>
              <a:t>SuperVisor</a:t>
            </a:r>
            <a:endParaRPr lang="en-GB" dirty="0" smtClean="0"/>
          </a:p>
          <a:p>
            <a:pPr lvl="1">
              <a:defRPr/>
            </a:pPr>
            <a:r>
              <a:rPr lang="en-GB" dirty="0" smtClean="0"/>
              <a:t>Dedicated </a:t>
            </a:r>
            <a:r>
              <a:rPr lang="en-GB" dirty="0" smtClean="0"/>
              <a:t>menu items for software distribution and management</a:t>
            </a:r>
          </a:p>
          <a:p>
            <a:pPr lvl="0">
              <a:defRPr/>
            </a:pPr>
            <a:r>
              <a:rPr lang="en-GB" dirty="0" smtClean="0"/>
              <a:t>Minimum disruption to end user data</a:t>
            </a:r>
          </a:p>
          <a:p>
            <a:pPr lvl="0">
              <a:defRPr/>
            </a:pPr>
            <a:r>
              <a:rPr lang="en-GB" dirty="0" smtClean="0"/>
              <a:t>Removes the need for individual site visits</a:t>
            </a:r>
          </a:p>
        </p:txBody>
      </p:sp>
      <p:pic>
        <p:nvPicPr>
          <p:cNvPr id="6" name="Picture 2"/>
          <p:cNvPicPr>
            <a:picLocks noChangeAspect="1" noChangeArrowheads="1"/>
          </p:cNvPicPr>
          <p:nvPr/>
        </p:nvPicPr>
        <p:blipFill>
          <a:blip r:embed="rId3" cstate="print"/>
          <a:srcRect l="6667" t="14287" r="5704" b="49995"/>
          <a:stretch>
            <a:fillRect/>
          </a:stretch>
        </p:blipFill>
        <p:spPr bwMode="auto">
          <a:xfrm>
            <a:off x="381600" y="3480151"/>
            <a:ext cx="6884251" cy="224486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FAQs</a:t>
            </a:r>
            <a:endParaRPr lang="en-NZ" dirty="0"/>
          </a:p>
        </p:txBody>
      </p:sp>
      <p:graphicFrame>
        <p:nvGraphicFramePr>
          <p:cNvPr id="4" name="Group 21"/>
          <p:cNvGraphicFramePr>
            <a:graphicFrameLocks noGrp="1"/>
          </p:cNvGraphicFramePr>
          <p:nvPr/>
        </p:nvGraphicFramePr>
        <p:xfrm>
          <a:off x="457200" y="1171575"/>
          <a:ext cx="8042988" cy="3255264"/>
        </p:xfrm>
        <a:graphic>
          <a:graphicData uri="http://schemas.openxmlformats.org/drawingml/2006/table">
            <a:tbl>
              <a:tblPr/>
              <a:tblGrid>
                <a:gridCol w="513184"/>
                <a:gridCol w="7529804"/>
              </a:tblGrid>
              <a:tr h="258763">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GB" sz="1200" b="0" i="0" u="none" strike="noStrike" cap="none" normalizeH="0" baseline="0" dirty="0" smtClean="0">
                          <a:ln>
                            <a:noFill/>
                          </a:ln>
                          <a:solidFill>
                            <a:schemeClr val="bg1"/>
                          </a:solidFill>
                          <a:effectLst/>
                          <a:latin typeface="Arial" charset="0"/>
                        </a:rPr>
                        <a:t>FAQ</a:t>
                      </a:r>
                    </a:p>
                  </a:txBody>
                  <a:tcPr anchor="ctr" horzOverflow="overflow">
                    <a:lnL>
                      <a:noFill/>
                    </a:lnL>
                    <a:lnR>
                      <a:noFill/>
                    </a:lnR>
                    <a:lnT>
                      <a:noFill/>
                    </a:lnT>
                    <a:lnB>
                      <a:noFill/>
                    </a:lnB>
                    <a:lnTlToBr>
                      <a:noFill/>
                    </a:lnTlToBr>
                    <a:lnBlToTr>
                      <a:noFill/>
                    </a:lnBlToTr>
                    <a:solidFill>
                      <a:srgbClr val="F63E3E"/>
                    </a:solidFill>
                  </a:tcPr>
                </a:tc>
                <a:tc>
                  <a:txBody>
                    <a:bodyPr/>
                    <a:lstStyle/>
                    <a:p>
                      <a:r>
                        <a:rPr kumimoji="0" lang="en-GB" sz="1200" b="0" i="0" u="none" strike="noStrike" kern="1200" cap="none" normalizeH="0" baseline="0" dirty="0" smtClean="0">
                          <a:ln>
                            <a:noFill/>
                          </a:ln>
                          <a:solidFill>
                            <a:schemeClr val="bg1"/>
                          </a:solidFill>
                          <a:effectLst/>
                          <a:latin typeface="Arial" charset="0"/>
                          <a:ea typeface="+mn-ea"/>
                          <a:cs typeface="+mn-cs"/>
                        </a:rPr>
                        <a:t>Network configuration and management</a:t>
                      </a:r>
                      <a:endParaRPr kumimoji="0" lang="en-GB" sz="1200" b="0" i="0" u="none" strike="noStrike" kern="1200" cap="none" normalizeH="0" baseline="0" dirty="0">
                        <a:ln>
                          <a:noFill/>
                        </a:ln>
                        <a:solidFill>
                          <a:schemeClr val="bg1"/>
                        </a:solidFill>
                        <a:effectLst/>
                        <a:latin typeface="Arial" charset="0"/>
                        <a:ea typeface="+mn-ea"/>
                        <a:cs typeface="+mn-cs"/>
                      </a:endParaRPr>
                    </a:p>
                  </a:txBody>
                  <a:tcPr anchor="ctr" horzOverflow="overflow">
                    <a:lnL>
                      <a:noFill/>
                    </a:lnL>
                    <a:lnR>
                      <a:noFill/>
                    </a:lnR>
                    <a:lnT>
                      <a:noFill/>
                    </a:lnT>
                    <a:lnB>
                      <a:noFill/>
                    </a:lnB>
                    <a:lnTlToBr>
                      <a:noFill/>
                    </a:lnTlToBr>
                    <a:lnBlToTr>
                      <a:noFill/>
                    </a:lnBlToTr>
                    <a:solidFill>
                      <a:srgbClr val="F63E3E"/>
                    </a:solidFill>
                  </a:tcPr>
                </a:tc>
              </a:tr>
              <a:tr h="260350">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GB" sz="1200" b="0" i="0" u="none" strike="noStrike" cap="none" normalizeH="0" baseline="0" dirty="0" smtClean="0">
                          <a:ln>
                            <a:noFill/>
                          </a:ln>
                          <a:solidFill>
                            <a:srgbClr val="414B56"/>
                          </a:solidFill>
                          <a:effectLst/>
                          <a:latin typeface="Arial" charset="0"/>
                        </a:rPr>
                        <a:t>Q.</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NZ" sz="1200" b="0" i="0" u="none" strike="noStrike" cap="none" normalizeH="0" baseline="0" dirty="0" smtClean="0">
                          <a:ln>
                            <a:noFill/>
                          </a:ln>
                          <a:solidFill>
                            <a:srgbClr val="414B56"/>
                          </a:solidFill>
                          <a:effectLst/>
                          <a:latin typeface="Arial" charset="0"/>
                        </a:rPr>
                        <a:t>Can one Ethernet port be prioritised over another?</a:t>
                      </a:r>
                      <a:endParaRPr kumimoji="0" lang="en-GB" sz="1200" b="0" i="0" u="none" strike="noStrike" cap="none" normalizeH="0" baseline="0" dirty="0" smtClean="0">
                        <a:ln>
                          <a:noFill/>
                        </a:ln>
                        <a:solidFill>
                          <a:srgbClr val="414B56"/>
                        </a:solidFill>
                        <a:effectLst/>
                        <a:latin typeface="Arial" charset="0"/>
                      </a:endParaRPr>
                    </a:p>
                  </a:txBody>
                  <a:tcPr anchor="ctr" horzOverflow="overflow">
                    <a:lnL>
                      <a:noFill/>
                    </a:lnL>
                    <a:lnR>
                      <a:noFill/>
                    </a:lnR>
                    <a:lnT>
                      <a:noFill/>
                    </a:lnT>
                    <a:lnB>
                      <a:noFill/>
                    </a:lnB>
                    <a:lnTlToBr>
                      <a:noFill/>
                    </a:lnTlToBr>
                    <a:lnBlToTr>
                      <a:noFill/>
                    </a:lnBlToTr>
                    <a:noFill/>
                  </a:tcPr>
                </a:tc>
              </a:tr>
              <a:tr h="258763">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GB" sz="1200" b="0" i="0" u="none" strike="noStrike" cap="none" normalizeH="0" baseline="0" dirty="0" smtClean="0">
                          <a:ln>
                            <a:noFill/>
                          </a:ln>
                          <a:solidFill>
                            <a:srgbClr val="414B56"/>
                          </a:solidFill>
                          <a:effectLst/>
                          <a:latin typeface="Arial" charset="0"/>
                        </a:rPr>
                        <a:t>A.</a:t>
                      </a:r>
                    </a:p>
                  </a:txBody>
                  <a:tcPr horzOverflow="overflow">
                    <a:lnL>
                      <a:noFill/>
                    </a:lnL>
                    <a:lnR>
                      <a:noFill/>
                    </a:lnR>
                    <a:lnT>
                      <a:noFill/>
                    </a:lnT>
                    <a:lnB>
                      <a:noFill/>
                    </a:lnB>
                    <a:lnTlToBr>
                      <a:noFill/>
                    </a:lnTlToBr>
                    <a:lnBlToTr>
                      <a:noFill/>
                    </a:lnBlToTr>
                    <a:solidFill>
                      <a:srgbClr val="E9E9E9"/>
                    </a:solidFill>
                  </a:tcPr>
                </a:tc>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NZ" sz="1200" b="0" i="0" u="none" strike="noStrike" cap="none" normalizeH="0" baseline="0" dirty="0" smtClean="0">
                          <a:ln>
                            <a:noFill/>
                          </a:ln>
                          <a:solidFill>
                            <a:srgbClr val="414B56"/>
                          </a:solidFill>
                          <a:effectLst/>
                          <a:latin typeface="Arial" charset="0"/>
                        </a:rPr>
                        <a:t>No. Management, Ethernet and serial traffic can be prioritised but both ports have equal weight for the same type of traffic.</a:t>
                      </a:r>
                      <a:endParaRPr kumimoji="0" lang="en-GB" sz="1200" b="0" i="0" u="none" strike="noStrike" cap="none" normalizeH="0" baseline="0" dirty="0" smtClean="0">
                        <a:ln>
                          <a:noFill/>
                        </a:ln>
                        <a:solidFill>
                          <a:srgbClr val="414B56"/>
                        </a:solidFill>
                        <a:effectLst/>
                        <a:latin typeface="Arial" charset="0"/>
                      </a:endParaRPr>
                    </a:p>
                  </a:txBody>
                  <a:tcPr anchor="ctr" horzOverflow="overflow">
                    <a:lnL>
                      <a:noFill/>
                    </a:lnL>
                    <a:lnR>
                      <a:noFill/>
                    </a:lnR>
                    <a:lnT>
                      <a:noFill/>
                    </a:lnT>
                    <a:lnB>
                      <a:noFill/>
                    </a:lnB>
                    <a:lnTlToBr>
                      <a:noFill/>
                    </a:lnTlToBr>
                    <a:lnBlToTr>
                      <a:noFill/>
                    </a:lnBlToTr>
                    <a:solidFill>
                      <a:srgbClr val="E9E9E9"/>
                    </a:solidFill>
                  </a:tcPr>
                </a:tc>
              </a:tr>
              <a:tr h="258763">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GB" sz="1200" b="0" i="0" u="none" strike="noStrike" cap="none" normalizeH="0" baseline="0" dirty="0" smtClean="0">
                          <a:ln>
                            <a:noFill/>
                          </a:ln>
                          <a:solidFill>
                            <a:srgbClr val="414B56"/>
                          </a:solidFill>
                          <a:effectLst/>
                          <a:latin typeface="Arial" charset="0"/>
                        </a:rPr>
                        <a:t>Q.</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NZ" sz="1200" b="0" i="0" u="none" strike="noStrike" cap="none" normalizeH="0" baseline="0" dirty="0" smtClean="0">
                          <a:ln>
                            <a:noFill/>
                          </a:ln>
                          <a:solidFill>
                            <a:srgbClr val="414B56"/>
                          </a:solidFill>
                          <a:effectLst/>
                          <a:latin typeface="Arial" charset="0"/>
                        </a:rPr>
                        <a:t>Can a base station carry both serial and Ethernet remotes simultaneously?</a:t>
                      </a:r>
                      <a:endParaRPr kumimoji="0" lang="en-GB" sz="1200" b="0" i="0" u="none" strike="noStrike" cap="none" normalizeH="0" baseline="0" dirty="0" smtClean="0">
                        <a:ln>
                          <a:noFill/>
                        </a:ln>
                        <a:solidFill>
                          <a:srgbClr val="414B56"/>
                        </a:solidFill>
                        <a:effectLst/>
                        <a:latin typeface="Arial" charset="0"/>
                      </a:endParaRPr>
                    </a:p>
                  </a:txBody>
                  <a:tcPr anchor="ctr" horzOverflow="overflow">
                    <a:lnL>
                      <a:noFill/>
                    </a:lnL>
                    <a:lnR>
                      <a:noFill/>
                    </a:lnR>
                    <a:lnT>
                      <a:noFill/>
                    </a:lnT>
                    <a:lnB>
                      <a:noFill/>
                    </a:lnB>
                    <a:lnTlToBr>
                      <a:noFill/>
                    </a:lnTlToBr>
                    <a:lnBlToTr>
                      <a:noFill/>
                    </a:lnBlToTr>
                    <a:noFill/>
                  </a:tcPr>
                </a:tc>
              </a:tr>
              <a:tr h="258763">
                <a:tc>
                  <a:txBody>
                    <a:bodyPr/>
                    <a:lstStyle/>
                    <a:p>
                      <a:pPr marL="0" marR="0" lvl="0" indent="0" algn="l" defTabSz="914400" rtl="0" eaLnBrk="1" fontAlgn="base" latinLnBrk="0" hangingPunct="1">
                        <a:lnSpc>
                          <a:spcPct val="130000"/>
                        </a:lnSpc>
                        <a:spcBef>
                          <a:spcPct val="20000"/>
                        </a:spcBef>
                        <a:spcAft>
                          <a:spcPct val="0"/>
                        </a:spcAft>
                        <a:buClrTx/>
                        <a:buSzTx/>
                        <a:buFontTx/>
                        <a:buNone/>
                        <a:tabLst/>
                        <a:defRPr/>
                      </a:pPr>
                      <a:r>
                        <a:rPr kumimoji="0" lang="en-GB" sz="1200" b="0" i="0" u="none" strike="noStrike" cap="none" normalizeH="0" baseline="0" dirty="0" smtClean="0">
                          <a:ln>
                            <a:noFill/>
                          </a:ln>
                          <a:solidFill>
                            <a:srgbClr val="414B56"/>
                          </a:solidFill>
                          <a:effectLst/>
                          <a:latin typeface="Arial" charset="0"/>
                        </a:rPr>
                        <a:t>A.</a:t>
                      </a:r>
                    </a:p>
                  </a:txBody>
                  <a:tcPr horzOverflow="overflow">
                    <a:lnL>
                      <a:noFill/>
                    </a:lnL>
                    <a:lnR>
                      <a:noFill/>
                    </a:lnR>
                    <a:lnT>
                      <a:noFill/>
                    </a:lnT>
                    <a:lnB>
                      <a:noFill/>
                    </a:lnB>
                    <a:lnTlToBr>
                      <a:noFill/>
                    </a:lnTlToBr>
                    <a:lnBlToTr>
                      <a:noFill/>
                    </a:lnBlToTr>
                    <a:solidFill>
                      <a:srgbClr val="E9E9E9"/>
                    </a:solidFill>
                  </a:tcPr>
                </a:tc>
                <a:tc>
                  <a:txBody>
                    <a:bodyPr/>
                    <a:lstStyle/>
                    <a:p>
                      <a:pPr marL="0" marR="0" lvl="0" indent="0" algn="l" defTabSz="914400" rtl="0" eaLnBrk="1" fontAlgn="base" latinLnBrk="0" hangingPunct="1">
                        <a:lnSpc>
                          <a:spcPct val="130000"/>
                        </a:lnSpc>
                        <a:spcBef>
                          <a:spcPct val="20000"/>
                        </a:spcBef>
                        <a:spcAft>
                          <a:spcPct val="0"/>
                        </a:spcAft>
                        <a:buClrTx/>
                        <a:buSzTx/>
                        <a:buFontTx/>
                        <a:buNone/>
                        <a:tabLst/>
                        <a:defRPr/>
                      </a:pPr>
                      <a:r>
                        <a:rPr kumimoji="0" lang="en-NZ" sz="1200" b="0" i="0" u="none" strike="noStrike" cap="none" normalizeH="0" baseline="0" dirty="0" smtClean="0">
                          <a:ln>
                            <a:noFill/>
                          </a:ln>
                          <a:solidFill>
                            <a:srgbClr val="414B56"/>
                          </a:solidFill>
                          <a:effectLst/>
                          <a:latin typeface="Arial" charset="0"/>
                        </a:rPr>
                        <a:t>Yes, it can.</a:t>
                      </a:r>
                      <a:endParaRPr kumimoji="0" lang="en-GB" sz="1200" b="0" i="0" u="none" strike="noStrike" cap="none" normalizeH="0" baseline="0" dirty="0" smtClean="0">
                        <a:ln>
                          <a:noFill/>
                        </a:ln>
                        <a:solidFill>
                          <a:srgbClr val="414B56"/>
                        </a:solidFill>
                        <a:effectLst/>
                        <a:latin typeface="Arial" charset="0"/>
                      </a:endParaRPr>
                    </a:p>
                  </a:txBody>
                  <a:tcPr anchor="ctr" horzOverflow="overflow">
                    <a:lnL>
                      <a:noFill/>
                    </a:lnL>
                    <a:lnR>
                      <a:noFill/>
                    </a:lnR>
                    <a:lnT>
                      <a:noFill/>
                    </a:lnT>
                    <a:lnB>
                      <a:noFill/>
                    </a:lnB>
                    <a:lnTlToBr>
                      <a:noFill/>
                    </a:lnTlToBr>
                    <a:lnBlToTr>
                      <a:noFill/>
                    </a:lnBlToTr>
                    <a:solidFill>
                      <a:srgbClr val="E9E9E9"/>
                    </a:solidFill>
                  </a:tcPr>
                </a:tc>
              </a:tr>
              <a:tr h="258763">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GB" sz="1200" b="0" i="0" u="none" strike="noStrike" cap="none" normalizeH="0" baseline="0" dirty="0" smtClean="0">
                          <a:ln>
                            <a:noFill/>
                          </a:ln>
                          <a:solidFill>
                            <a:srgbClr val="414B56"/>
                          </a:solidFill>
                          <a:effectLst/>
                          <a:latin typeface="Arial" charset="0"/>
                        </a:rPr>
                        <a:t>Q.</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GB" sz="1200" b="0" i="0" u="none" strike="noStrike" cap="none" normalizeH="0" baseline="0" dirty="0" smtClean="0">
                          <a:ln>
                            <a:noFill/>
                          </a:ln>
                          <a:solidFill>
                            <a:srgbClr val="414B56"/>
                          </a:solidFill>
                          <a:effectLst/>
                          <a:latin typeface="Arial" charset="0"/>
                        </a:rPr>
                        <a:t>Why does the </a:t>
                      </a:r>
                      <a:r>
                        <a:rPr kumimoji="0" lang="en-GB" sz="1200" b="0" i="0" u="none" strike="noStrike" cap="none" normalizeH="0" baseline="0" dirty="0" err="1" smtClean="0">
                          <a:ln>
                            <a:noFill/>
                          </a:ln>
                          <a:solidFill>
                            <a:srgbClr val="414B56"/>
                          </a:solidFill>
                          <a:effectLst/>
                          <a:latin typeface="Arial" charset="0"/>
                        </a:rPr>
                        <a:t>Aprisa</a:t>
                      </a:r>
                      <a:r>
                        <a:rPr kumimoji="0" lang="en-GB" sz="1200" b="0" i="0" u="none" strike="noStrike" cap="none" normalizeH="0" baseline="0" dirty="0" smtClean="0">
                          <a:ln>
                            <a:noFill/>
                          </a:ln>
                          <a:solidFill>
                            <a:srgbClr val="414B56"/>
                          </a:solidFill>
                          <a:effectLst/>
                          <a:latin typeface="Arial" charset="0"/>
                        </a:rPr>
                        <a:t> SR have two Ethernet ports?</a:t>
                      </a:r>
                    </a:p>
                  </a:txBody>
                  <a:tcPr anchor="ctr" horzOverflow="overflow">
                    <a:lnL>
                      <a:noFill/>
                    </a:lnL>
                    <a:lnR>
                      <a:noFill/>
                    </a:lnR>
                    <a:lnT>
                      <a:noFill/>
                    </a:lnT>
                    <a:lnB>
                      <a:noFill/>
                    </a:lnB>
                    <a:lnTlToBr>
                      <a:noFill/>
                    </a:lnTlToBr>
                    <a:lnBlToTr>
                      <a:noFill/>
                    </a:lnBlToTr>
                    <a:noFill/>
                  </a:tcPr>
                </a:tc>
              </a:tr>
              <a:tr h="258763">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GB" sz="1200" b="0" i="0" u="none" strike="noStrike" cap="none" normalizeH="0" baseline="0" dirty="0" smtClean="0">
                          <a:ln>
                            <a:noFill/>
                          </a:ln>
                          <a:solidFill>
                            <a:srgbClr val="414B56"/>
                          </a:solidFill>
                          <a:effectLst/>
                          <a:latin typeface="Arial" charset="0"/>
                        </a:rPr>
                        <a:t>A.</a:t>
                      </a:r>
                    </a:p>
                  </a:txBody>
                  <a:tcPr horzOverflow="overflow">
                    <a:lnL>
                      <a:noFill/>
                    </a:lnL>
                    <a:lnR>
                      <a:noFill/>
                    </a:lnR>
                    <a:lnT>
                      <a:noFill/>
                    </a:lnT>
                    <a:lnB>
                      <a:noFill/>
                    </a:lnB>
                    <a:lnTlToBr>
                      <a:noFill/>
                    </a:lnTlToBr>
                    <a:lnBlToTr>
                      <a:noFill/>
                    </a:lnBlToTr>
                    <a:solidFill>
                      <a:srgbClr val="E9E9E9"/>
                    </a:solidFill>
                  </a:tcPr>
                </a:tc>
                <a:tc>
                  <a:txBody>
                    <a:bodyPr/>
                    <a:lstStyle/>
                    <a:p>
                      <a:pPr marL="0" marR="0" lvl="0" indent="0" algn="l" defTabSz="914400" rtl="0" eaLnBrk="1" fontAlgn="base" latinLnBrk="0" hangingPunct="1">
                        <a:lnSpc>
                          <a:spcPct val="130000"/>
                        </a:lnSpc>
                        <a:spcBef>
                          <a:spcPct val="20000"/>
                        </a:spcBef>
                        <a:spcAft>
                          <a:spcPct val="0"/>
                        </a:spcAft>
                        <a:buClrTx/>
                        <a:buSzTx/>
                        <a:buFontTx/>
                        <a:buNone/>
                        <a:tabLst/>
                      </a:pPr>
                      <a:r>
                        <a:rPr kumimoji="0" lang="en-NZ" sz="1200" b="0" i="0" u="none" strike="noStrike" cap="none" normalizeH="0" baseline="0" dirty="0" smtClean="0">
                          <a:ln>
                            <a:noFill/>
                          </a:ln>
                          <a:solidFill>
                            <a:srgbClr val="414B56"/>
                          </a:solidFill>
                          <a:effectLst/>
                          <a:latin typeface="Arial" charset="0"/>
                        </a:rPr>
                        <a:t>Two separate Ethernet ports provides a major advantage when configuring or monitoring units in the field, because the radio does not have to be disconnected, and so traffic flow is uninterrupted. Base stations, repeaters and remote station radios can also be configured and managed over the radio link using the </a:t>
                      </a:r>
                      <a:r>
                        <a:rPr kumimoji="0" lang="en-NZ" sz="1200" b="0" i="0" u="none" strike="noStrike" cap="none" normalizeH="0" baseline="0" dirty="0" err="1" smtClean="0">
                          <a:ln>
                            <a:noFill/>
                          </a:ln>
                          <a:solidFill>
                            <a:srgbClr val="414B56"/>
                          </a:solidFill>
                          <a:effectLst/>
                          <a:latin typeface="Arial" charset="0"/>
                        </a:rPr>
                        <a:t>SuperVisor</a:t>
                      </a:r>
                      <a:r>
                        <a:rPr kumimoji="0" lang="en-NZ" sz="1200" b="0" i="0" u="none" strike="noStrike" cap="none" normalizeH="0" baseline="0" dirty="0" smtClean="0">
                          <a:ln>
                            <a:noFill/>
                          </a:ln>
                          <a:solidFill>
                            <a:srgbClr val="414B56"/>
                          </a:solidFill>
                          <a:effectLst/>
                          <a:latin typeface="Arial" charset="0"/>
                        </a:rPr>
                        <a:t> web-based GUI application</a:t>
                      </a:r>
                    </a:p>
                  </a:txBody>
                  <a:tcPr anchor="ctr" horzOverflow="overflow">
                    <a:lnL>
                      <a:noFill/>
                    </a:lnL>
                    <a:lnR>
                      <a:noFill/>
                    </a:lnR>
                    <a:lnT>
                      <a:noFill/>
                    </a:lnT>
                    <a:lnB>
                      <a:noFill/>
                    </a:lnB>
                    <a:lnTlToBr>
                      <a:noFill/>
                    </a:lnTlToBr>
                    <a:lnBlToTr>
                      <a:noFill/>
                    </a:lnBlToTr>
                    <a:solidFill>
                      <a:srgbClr val="E9E9E9"/>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NZ" dirty="0" smtClean="0"/>
              <a:t>From the factory to the field</a:t>
            </a:r>
            <a:endParaRPr lang="en-US" dirty="0"/>
          </a:p>
        </p:txBody>
      </p:sp>
      <p:sp>
        <p:nvSpPr>
          <p:cNvPr id="15" name="Text Placeholder 2"/>
          <p:cNvSpPr txBox="1">
            <a:spLocks/>
          </p:cNvSpPr>
          <p:nvPr/>
        </p:nvSpPr>
        <p:spPr>
          <a:xfrm>
            <a:off x="381594" y="1144800"/>
            <a:ext cx="5202083" cy="5156609"/>
          </a:xfrm>
          <a:prstGeom prst="rect">
            <a:avLst/>
          </a:prstGeom>
        </p:spPr>
        <p:txBody>
          <a:bodyPr>
            <a:noAutofit/>
          </a:bodyPr>
          <a:lstStyle/>
          <a:p>
            <a:pPr>
              <a:lnSpc>
                <a:spcPct val="130000"/>
              </a:lnSpc>
              <a:spcBef>
                <a:spcPct val="20000"/>
              </a:spcBef>
            </a:pPr>
            <a:r>
              <a:rPr lang="en-NZ" sz="1600" dirty="0" smtClean="0">
                <a:solidFill>
                  <a:srgbClr val="414B56"/>
                </a:solidFill>
                <a:latin typeface="Arial" pitchFamily="34" charset="0"/>
                <a:cs typeface="Arial" pitchFamily="34" charset="0"/>
              </a:rPr>
              <a:t>The </a:t>
            </a:r>
            <a:r>
              <a:rPr lang="en-NZ" sz="1600" dirty="0" err="1" smtClean="0">
                <a:solidFill>
                  <a:srgbClr val="414B56"/>
                </a:solidFill>
                <a:latin typeface="Arial" pitchFamily="34" charset="0"/>
                <a:cs typeface="Arial" pitchFamily="34" charset="0"/>
              </a:rPr>
              <a:t>Aprisa</a:t>
            </a:r>
            <a:r>
              <a:rPr lang="en-NZ" sz="1600" dirty="0" smtClean="0">
                <a:solidFill>
                  <a:srgbClr val="414B56"/>
                </a:solidFill>
                <a:latin typeface="Arial" pitchFamily="34" charset="0"/>
                <a:cs typeface="Arial" pitchFamily="34" charset="0"/>
              </a:rPr>
              <a:t> SR is shipped with a factory</a:t>
            </a:r>
            <a:br>
              <a:rPr lang="en-NZ" sz="1600" dirty="0" smtClean="0">
                <a:solidFill>
                  <a:srgbClr val="414B56"/>
                </a:solidFill>
                <a:latin typeface="Arial" pitchFamily="34" charset="0"/>
                <a:cs typeface="Arial" pitchFamily="34" charset="0"/>
              </a:rPr>
            </a:br>
            <a:r>
              <a:rPr lang="en-NZ" sz="1600" dirty="0" smtClean="0">
                <a:solidFill>
                  <a:srgbClr val="414B56"/>
                </a:solidFill>
                <a:latin typeface="Arial" pitchFamily="34" charset="0"/>
                <a:cs typeface="Arial" pitchFamily="34" charset="0"/>
              </a:rPr>
              <a:t>default configuration including</a:t>
            </a:r>
            <a:r>
              <a:rPr lang="en-NZ" sz="1600" kern="0" dirty="0" smtClean="0">
                <a:solidFill>
                  <a:srgbClr val="414B56"/>
                </a:solidFill>
                <a:latin typeface="Arial" pitchFamily="34" charset="0"/>
                <a:cs typeface="Arial" pitchFamily="34" charset="0"/>
              </a:rPr>
              <a:t>:</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a:p>
            <a:pPr marL="381600" lvl="1" indent="-190800">
              <a:lnSpc>
                <a:spcPct val="130000"/>
              </a:lnSpc>
              <a:spcBef>
                <a:spcPct val="20000"/>
              </a:spcBef>
              <a:buClr>
                <a:srgbClr val="F63E3E"/>
              </a:buClr>
              <a:buFont typeface="Arial" pitchFamily="34" charset="0"/>
              <a:buChar char="•"/>
            </a:pPr>
            <a:r>
              <a:rPr lang="en-NZ" sz="1600" dirty="0" smtClean="0">
                <a:solidFill>
                  <a:srgbClr val="414B56"/>
                </a:solidFill>
                <a:latin typeface="Arial" pitchFamily="34" charset="0"/>
                <a:cs typeface="Arial" pitchFamily="34" charset="0"/>
              </a:rPr>
              <a:t>IP address</a:t>
            </a:r>
          </a:p>
          <a:p>
            <a:pPr marL="381600" lvl="1" indent="-190800">
              <a:lnSpc>
                <a:spcPct val="130000"/>
              </a:lnSpc>
              <a:spcBef>
                <a:spcPct val="20000"/>
              </a:spcBef>
              <a:buClr>
                <a:srgbClr val="F63E3E"/>
              </a:buClr>
              <a:buFont typeface="Arial" pitchFamily="34" charset="0"/>
              <a:buChar char="•"/>
            </a:pPr>
            <a:r>
              <a:rPr lang="en-NZ" sz="1600" dirty="0" smtClean="0">
                <a:solidFill>
                  <a:srgbClr val="414B56"/>
                </a:solidFill>
                <a:latin typeface="Arial" pitchFamily="34" charset="0"/>
                <a:cs typeface="Arial" pitchFamily="34" charset="0"/>
              </a:rPr>
              <a:t>Frequencies and power</a:t>
            </a:r>
          </a:p>
          <a:p>
            <a:pPr marL="381600" lvl="1" indent="-190800">
              <a:lnSpc>
                <a:spcPct val="130000"/>
              </a:lnSpc>
              <a:spcBef>
                <a:spcPct val="20000"/>
              </a:spcBef>
              <a:spcAft>
                <a:spcPts val="600"/>
              </a:spcAft>
              <a:buClr>
                <a:srgbClr val="F63E3E"/>
              </a:buClr>
              <a:buFont typeface="Arial" pitchFamily="34" charset="0"/>
              <a:buChar char="•"/>
            </a:pPr>
            <a:r>
              <a:rPr lang="en-NZ" sz="1600" dirty="0" smtClean="0">
                <a:solidFill>
                  <a:srgbClr val="414B56"/>
                </a:solidFill>
                <a:latin typeface="Arial" pitchFamily="34" charset="0"/>
                <a:cs typeface="Arial" pitchFamily="34" charset="0"/>
              </a:rPr>
              <a:t>Interface settings</a:t>
            </a:r>
          </a:p>
          <a:p>
            <a:pPr>
              <a:lnSpc>
                <a:spcPct val="130000"/>
              </a:lnSpc>
              <a:spcBef>
                <a:spcPct val="20000"/>
              </a:spcBef>
            </a:pPr>
            <a:r>
              <a:rPr lang="en-NZ" sz="1600" dirty="0" smtClean="0">
                <a:solidFill>
                  <a:srgbClr val="414B56"/>
                </a:solidFill>
                <a:latin typeface="Arial" pitchFamily="34" charset="0"/>
                <a:cs typeface="Arial" pitchFamily="34" charset="0"/>
              </a:rPr>
              <a:t>There are two methods of radio configuration</a:t>
            </a:r>
            <a:r>
              <a:rPr lang="en-NZ" sz="1600" kern="0" dirty="0" smtClean="0">
                <a:solidFill>
                  <a:srgbClr val="414B56"/>
                </a:solidFill>
                <a:latin typeface="Arial" pitchFamily="34" charset="0"/>
                <a:cs typeface="Arial" pitchFamily="34" charset="0"/>
              </a:rPr>
              <a:t>:</a:t>
            </a:r>
            <a:endParaRPr lang="en-NZ" sz="1600" dirty="0" smtClean="0">
              <a:solidFill>
                <a:srgbClr val="414B56"/>
              </a:solidFill>
              <a:latin typeface="Arial" pitchFamily="34" charset="0"/>
              <a:cs typeface="Arial" pitchFamily="34" charset="0"/>
            </a:endParaRPr>
          </a:p>
          <a:p>
            <a:pPr marL="381600" lvl="1" indent="-190800">
              <a:lnSpc>
                <a:spcPct val="130000"/>
              </a:lnSpc>
              <a:spcBef>
                <a:spcPct val="20000"/>
              </a:spcBef>
              <a:buClr>
                <a:srgbClr val="F63E3E"/>
              </a:buClr>
              <a:buFont typeface="Arial" pitchFamily="34" charset="0"/>
              <a:buChar char="•"/>
            </a:pPr>
            <a:r>
              <a:rPr lang="en-NZ" sz="1600" dirty="0" smtClean="0">
                <a:solidFill>
                  <a:srgbClr val="414B56"/>
                </a:solidFill>
                <a:latin typeface="Arial" pitchFamily="34" charset="0"/>
                <a:cs typeface="Arial" pitchFamily="34" charset="0"/>
              </a:rPr>
              <a:t>Using the </a:t>
            </a:r>
            <a:r>
              <a:rPr lang="en-NZ" sz="1600" dirty="0" err="1" smtClean="0">
                <a:solidFill>
                  <a:srgbClr val="414B56"/>
                </a:solidFill>
                <a:latin typeface="Arial" pitchFamily="34" charset="0"/>
                <a:cs typeface="Arial" pitchFamily="34" charset="0"/>
              </a:rPr>
              <a:t>SuperVisor</a:t>
            </a:r>
            <a:r>
              <a:rPr lang="en-NZ" sz="1600" dirty="0" smtClean="0">
                <a:solidFill>
                  <a:srgbClr val="414B56"/>
                </a:solidFill>
                <a:latin typeface="Arial" pitchFamily="34" charset="0"/>
                <a:cs typeface="Arial" pitchFamily="34" charset="0"/>
              </a:rPr>
              <a:t> management interface over an Ethernet connection: all settings can be customised simply and intuitively</a:t>
            </a:r>
          </a:p>
          <a:p>
            <a:pPr marL="381600" lvl="1" indent="-190800">
              <a:lnSpc>
                <a:spcPct val="130000"/>
              </a:lnSpc>
              <a:spcBef>
                <a:spcPct val="20000"/>
              </a:spcBef>
              <a:buClr>
                <a:srgbClr val="F63E3E"/>
              </a:buClr>
              <a:buFont typeface="Arial" pitchFamily="34" charset="0"/>
              <a:buChar char="•"/>
            </a:pPr>
            <a:r>
              <a:rPr lang="en-NZ" sz="1600" dirty="0" smtClean="0">
                <a:solidFill>
                  <a:srgbClr val="414B56"/>
                </a:solidFill>
                <a:latin typeface="Arial" pitchFamily="34" charset="0"/>
                <a:cs typeface="Arial" pitchFamily="34" charset="0"/>
              </a:rPr>
              <a:t>Using a terminal emulator such as Windows® HyperTerminal connected via the micro USB connection to access the command line interface (CLI) designed for engineering access to low level functions</a:t>
            </a:r>
          </a:p>
        </p:txBody>
      </p:sp>
      <p:pic>
        <p:nvPicPr>
          <p:cNvPr id="2050" name="Picture 2"/>
          <p:cNvPicPr>
            <a:picLocks noChangeAspect="1" noChangeArrowheads="1"/>
          </p:cNvPicPr>
          <p:nvPr/>
        </p:nvPicPr>
        <p:blipFill>
          <a:blip r:embed="rId3" cstate="print"/>
          <a:srcRect/>
          <a:stretch>
            <a:fillRect/>
          </a:stretch>
        </p:blipFill>
        <p:spPr bwMode="auto">
          <a:xfrm>
            <a:off x="4019961" y="975839"/>
            <a:ext cx="4800600" cy="18129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Local direct connection</a:t>
            </a:r>
            <a:endParaRPr lang="en-NZ" dirty="0"/>
          </a:p>
        </p:txBody>
      </p:sp>
      <p:sp>
        <p:nvSpPr>
          <p:cNvPr id="3" name="Text Placeholder 2"/>
          <p:cNvSpPr>
            <a:spLocks noGrp="1"/>
          </p:cNvSpPr>
          <p:nvPr>
            <p:ph type="body" sz="quarter" idx="13"/>
          </p:nvPr>
        </p:nvSpPr>
        <p:spPr/>
        <p:txBody>
          <a:bodyPr/>
          <a:lstStyle/>
          <a:p>
            <a:r>
              <a:rPr lang="en-NZ" dirty="0" smtClean="0"/>
              <a:t>Local element configuration is carried out by directly connecting to the </a:t>
            </a:r>
            <a:r>
              <a:rPr lang="en-NZ" dirty="0" err="1" smtClean="0"/>
              <a:t>Aprisa</a:t>
            </a:r>
            <a:r>
              <a:rPr lang="en-NZ" dirty="0" smtClean="0"/>
              <a:t> SR unit via the Ethernet port, using the embedded web server and graphical user interface, or via the dedicated management port and using the command line interface.  This is compatible with a Windows® PC.</a:t>
            </a:r>
          </a:p>
          <a:p>
            <a:endParaRPr lang="en-NZ" dirty="0"/>
          </a:p>
        </p:txBody>
      </p:sp>
      <p:pic>
        <p:nvPicPr>
          <p:cNvPr id="3074" name="Picture 2"/>
          <p:cNvPicPr>
            <a:picLocks noChangeAspect="1" noChangeArrowheads="1"/>
          </p:cNvPicPr>
          <p:nvPr/>
        </p:nvPicPr>
        <p:blipFill>
          <a:blip r:embed="rId3" cstate="print"/>
          <a:srcRect/>
          <a:stretch>
            <a:fillRect/>
          </a:stretch>
        </p:blipFill>
        <p:spPr bwMode="auto">
          <a:xfrm>
            <a:off x="284534" y="2893270"/>
            <a:ext cx="4800600" cy="22177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SuperVisor application</a:t>
            </a:r>
            <a:endParaRPr lang="en-NZ" dirty="0"/>
          </a:p>
        </p:txBody>
      </p:sp>
      <p:sp>
        <p:nvSpPr>
          <p:cNvPr id="3" name="Text Placeholder 2"/>
          <p:cNvSpPr>
            <a:spLocks noGrp="1"/>
          </p:cNvSpPr>
          <p:nvPr>
            <p:ph type="body" sz="quarter" idx="13"/>
          </p:nvPr>
        </p:nvSpPr>
        <p:spPr>
          <a:xfrm>
            <a:off x="4493342" y="1144801"/>
            <a:ext cx="4165696" cy="4927405"/>
          </a:xfrm>
        </p:spPr>
        <p:txBody>
          <a:bodyPr>
            <a:normAutofit lnSpcReduction="10000"/>
          </a:bodyPr>
          <a:lstStyle/>
          <a:p>
            <a:pPr>
              <a:spcAft>
                <a:spcPts val="600"/>
              </a:spcAft>
            </a:pPr>
            <a:r>
              <a:rPr lang="en-NZ" dirty="0" smtClean="0"/>
              <a:t>The </a:t>
            </a:r>
            <a:r>
              <a:rPr lang="en-NZ" dirty="0" err="1" smtClean="0"/>
              <a:t>SuperVisor</a:t>
            </a:r>
            <a:r>
              <a:rPr lang="en-NZ" dirty="0" smtClean="0"/>
              <a:t> web-based management application offers a comprehensive, easy to use GUI to make network configuration and management easy. </a:t>
            </a:r>
          </a:p>
          <a:p>
            <a:pPr>
              <a:spcAft>
                <a:spcPts val="600"/>
              </a:spcAft>
            </a:pPr>
            <a:r>
              <a:rPr lang="en-NZ" dirty="0" smtClean="0"/>
              <a:t>Once a secure connection is established, using HTTPS via the Ethernet port, a web browser enables viewing and configuration of all radio settings and parameters with a simple ‘point and click’ functionality.</a:t>
            </a:r>
          </a:p>
          <a:p>
            <a:pPr>
              <a:spcAft>
                <a:spcPts val="600"/>
              </a:spcAft>
            </a:pPr>
            <a:r>
              <a:rPr lang="en-NZ" dirty="0" err="1" smtClean="0"/>
              <a:t>SuperVisor</a:t>
            </a:r>
            <a:r>
              <a:rPr lang="en-NZ" dirty="0" smtClean="0"/>
              <a:t> also provides performance monitoring and alarm information.</a:t>
            </a:r>
          </a:p>
          <a:p>
            <a:r>
              <a:rPr lang="en-NZ" dirty="0" smtClean="0"/>
              <a:t>The clear, easy to follow layout greatly improves fault identification and isolation and increases Aprisa SR radio asset visibility.</a:t>
            </a:r>
          </a:p>
          <a:p>
            <a:endParaRPr lang="en-NZ" dirty="0"/>
          </a:p>
        </p:txBody>
      </p:sp>
      <p:pic>
        <p:nvPicPr>
          <p:cNvPr id="4098" name="Picture 2"/>
          <p:cNvPicPr>
            <a:picLocks noChangeAspect="1" noChangeArrowheads="1"/>
          </p:cNvPicPr>
          <p:nvPr/>
        </p:nvPicPr>
        <p:blipFill>
          <a:blip r:embed="rId3" cstate="print"/>
          <a:srcRect/>
          <a:stretch>
            <a:fillRect/>
          </a:stretch>
        </p:blipFill>
        <p:spPr bwMode="auto">
          <a:xfrm>
            <a:off x="381600" y="1144800"/>
            <a:ext cx="3908425" cy="3009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Basic configuration</a:t>
            </a:r>
            <a:endParaRPr lang="en-US" dirty="0"/>
          </a:p>
        </p:txBody>
      </p:sp>
      <p:sp>
        <p:nvSpPr>
          <p:cNvPr id="5" name="Text Placeholder 6"/>
          <p:cNvSpPr txBox="1">
            <a:spLocks/>
          </p:cNvSpPr>
          <p:nvPr/>
        </p:nvSpPr>
        <p:spPr>
          <a:xfrm>
            <a:off x="381599" y="4395019"/>
            <a:ext cx="8215749" cy="188779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The factory defaults of the </a:t>
            </a:r>
            <a:r>
              <a:rPr kumimoji="0" lang="en-NZ" sz="1600" b="0" i="0" u="none" strike="noStrike" kern="1200" cap="none" spc="0" normalizeH="0" baseline="0" noProof="0" dirty="0" err="1" smtClean="0">
                <a:ln>
                  <a:noFill/>
                </a:ln>
                <a:solidFill>
                  <a:srgbClr val="414B56"/>
                </a:solidFill>
                <a:effectLst/>
                <a:uLnTx/>
                <a:uFillTx/>
                <a:latin typeface="Arial" pitchFamily="34" charset="0"/>
                <a:ea typeface="+mn-ea"/>
                <a:cs typeface="Arial" pitchFamily="34" charset="0"/>
              </a:rPr>
              <a:t>Aprisa</a:t>
            </a: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 SR require minimal configuration via </a:t>
            </a:r>
            <a:r>
              <a:rPr kumimoji="0" lang="en-NZ" sz="1600" b="0" i="0" u="none" strike="noStrike" kern="1200" cap="none" spc="0" normalizeH="0" baseline="0" noProof="0" dirty="0" err="1" smtClean="0">
                <a:ln>
                  <a:noFill/>
                </a:ln>
                <a:solidFill>
                  <a:srgbClr val="414B56"/>
                </a:solidFill>
                <a:effectLst/>
                <a:uLnTx/>
                <a:uFillTx/>
                <a:latin typeface="Arial" pitchFamily="34" charset="0"/>
                <a:ea typeface="+mn-ea"/>
                <a:cs typeface="Arial" pitchFamily="34" charset="0"/>
              </a:rPr>
              <a:t>SuperVisor</a:t>
            </a: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 prior to installation. The required</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basic configurations for each unit are:</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IP address</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lang="en-NZ" sz="1600" dirty="0" smtClean="0">
                <a:solidFill>
                  <a:srgbClr val="414B56"/>
                </a:solidFill>
                <a:latin typeface="Arial" pitchFamily="34" charset="0"/>
                <a:cs typeface="Arial" pitchFamily="34" charset="0"/>
              </a:rPr>
              <a:t>Frequencies: both transmit and receive</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Operating mode: base station, remote station or repeater*</a:t>
            </a:r>
            <a:endParaRPr kumimoji="0" lang="en-NZ" sz="1600" b="0" i="0" u="none" strike="noStrike" kern="1200" cap="none" spc="0" normalizeH="0" baseline="0" noProof="0" dirty="0">
              <a:ln>
                <a:noFill/>
              </a:ln>
              <a:solidFill>
                <a:srgbClr val="414B56"/>
              </a:solidFill>
              <a:effectLst/>
              <a:uLnTx/>
              <a:uFillTx/>
              <a:latin typeface="Arial" pitchFamily="34" charset="0"/>
              <a:ea typeface="+mn-ea"/>
              <a:cs typeface="Arial" pitchFamily="34" charset="0"/>
            </a:endParaRPr>
          </a:p>
        </p:txBody>
      </p:sp>
      <p:sp>
        <p:nvSpPr>
          <p:cNvPr id="7" name="Rectangle 3"/>
          <p:cNvSpPr txBox="1">
            <a:spLocks noChangeAspect="1" noChangeArrowheads="1"/>
          </p:cNvSpPr>
          <p:nvPr/>
        </p:nvSpPr>
        <p:spPr bwMode="gray">
          <a:xfrm>
            <a:off x="6927575" y="2285997"/>
            <a:ext cx="1709530" cy="1371602"/>
          </a:xfrm>
          <a:prstGeom prst="rect">
            <a:avLst/>
          </a:prstGeom>
          <a:noFill/>
          <a:ln w="9525">
            <a:noFill/>
            <a:miter lim="800000"/>
            <a:headEnd/>
            <a:tailEnd/>
          </a:ln>
        </p:spPr>
        <p:txBody>
          <a:bodyPr lIns="0" tIns="0" rIns="0" bIns="0"/>
          <a:lstStyle/>
          <a:p>
            <a:pPr>
              <a:lnSpc>
                <a:spcPct val="130000"/>
              </a:lnSpc>
              <a:spcBef>
                <a:spcPct val="20000"/>
              </a:spcBef>
              <a:defRPr/>
            </a:pPr>
            <a:r>
              <a:rPr lang="en-NZ" sz="1200" kern="0" dirty="0" smtClean="0">
                <a:solidFill>
                  <a:srgbClr val="414B56"/>
                </a:solidFill>
                <a:latin typeface="Arial" pitchFamily="34" charset="0"/>
                <a:cs typeface="Arial" pitchFamily="34" charset="0"/>
              </a:rPr>
              <a:t>* </a:t>
            </a:r>
            <a:r>
              <a:rPr lang="en-NZ" sz="1200" kern="0" dirty="0" err="1" smtClean="0">
                <a:solidFill>
                  <a:srgbClr val="414B56"/>
                </a:solidFill>
                <a:latin typeface="Arial" pitchFamily="34" charset="0"/>
                <a:cs typeface="Arial" pitchFamily="34" charset="0"/>
              </a:rPr>
              <a:t>Aprisa</a:t>
            </a:r>
            <a:r>
              <a:rPr lang="en-NZ" sz="1200" kern="0" dirty="0" smtClean="0">
                <a:solidFill>
                  <a:srgbClr val="414B56"/>
                </a:solidFill>
                <a:latin typeface="Arial" pitchFamily="34" charset="0"/>
                <a:cs typeface="Arial" pitchFamily="34" charset="0"/>
              </a:rPr>
              <a:t> SR radios can be reconfigured in the field: all units can be any of a base station, remote or repeater</a:t>
            </a:r>
            <a:endParaRPr lang="en-GB" sz="1200" kern="0" dirty="0" smtClean="0">
              <a:solidFill>
                <a:srgbClr val="414B56"/>
              </a:solidFill>
              <a:latin typeface="Arial" pitchFamily="34" charset="0"/>
              <a:cs typeface="Arial" pitchFamily="34" charset="0"/>
            </a:endParaRPr>
          </a:p>
          <a:p>
            <a:pPr marL="342900" indent="-342900" eaLnBrk="1" hangingPunct="1">
              <a:lnSpc>
                <a:spcPct val="130000"/>
              </a:lnSpc>
              <a:spcBef>
                <a:spcPct val="20000"/>
              </a:spcBef>
              <a:buClr>
                <a:srgbClr val="FF4D4D"/>
              </a:buClr>
              <a:defRPr/>
            </a:pPr>
            <a:endParaRPr lang="en-GB" sz="1600" kern="0" dirty="0">
              <a:solidFill>
                <a:srgbClr val="414B56"/>
              </a:solidFill>
              <a:latin typeface="Arial" pitchFamily="34" charset="0"/>
              <a:cs typeface="Arial" pitchFamily="34" charset="0"/>
            </a:endParaRPr>
          </a:p>
        </p:txBody>
      </p:sp>
      <p:pic>
        <p:nvPicPr>
          <p:cNvPr id="5122" name="Picture 2"/>
          <p:cNvPicPr>
            <a:picLocks noChangeAspect="1" noChangeArrowheads="1"/>
          </p:cNvPicPr>
          <p:nvPr/>
        </p:nvPicPr>
        <p:blipFill>
          <a:blip r:embed="rId3" cstate="print"/>
          <a:srcRect/>
          <a:stretch>
            <a:fillRect/>
          </a:stretch>
        </p:blipFill>
        <p:spPr bwMode="auto">
          <a:xfrm>
            <a:off x="381600" y="1144800"/>
            <a:ext cx="5608637" cy="31162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NZ" dirty="0" smtClean="0"/>
              <a:t>Installation and mounting</a:t>
            </a:r>
            <a:endParaRPr lang="en-US" dirty="0"/>
          </a:p>
        </p:txBody>
      </p:sp>
      <p:sp>
        <p:nvSpPr>
          <p:cNvPr id="6" name="Text Placeholder 6"/>
          <p:cNvSpPr txBox="1">
            <a:spLocks/>
          </p:cNvSpPr>
          <p:nvPr/>
        </p:nvSpPr>
        <p:spPr>
          <a:xfrm>
            <a:off x="381600" y="1144801"/>
            <a:ext cx="4564026" cy="4927405"/>
          </a:xfrm>
          <a:prstGeom prst="rect">
            <a:avLst/>
          </a:prstGeom>
        </p:spPr>
        <p:txBody>
          <a:bodyPr vert="horz" lIns="91440" tIns="45720" rIns="91440" bIns="45720" rtlCol="0">
            <a:normAutofit/>
          </a:bodyPr>
          <a:lstStyle/>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The </a:t>
            </a:r>
            <a:r>
              <a:rPr kumimoji="0" lang="en-NZ" sz="1600" b="0" i="0" u="none" strike="noStrike" kern="1200" cap="none" spc="0" normalizeH="0" baseline="0" noProof="0" dirty="0" err="1" smtClean="0">
                <a:ln>
                  <a:noFill/>
                </a:ln>
                <a:solidFill>
                  <a:srgbClr val="414B56"/>
                </a:solidFill>
                <a:effectLst/>
                <a:uLnTx/>
                <a:uFillTx/>
                <a:latin typeface="Arial" pitchFamily="34" charset="0"/>
                <a:ea typeface="+mn-ea"/>
                <a:cs typeface="Arial" pitchFamily="34" charset="0"/>
              </a:rPr>
              <a:t>Aprisa</a:t>
            </a: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 SR can be quickly and easily installed,</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with advanced mounting options for complex sites:</a:t>
            </a:r>
            <a:endPar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endParaRP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DIN rail</a:t>
            </a:r>
          </a:p>
          <a:p>
            <a:pPr marL="381600" marR="0" lvl="1" indent="-190800" algn="l" defTabSz="914400" rtl="0" eaLnBrk="1" fontAlgn="auto" latinLnBrk="0" hangingPunct="1">
              <a:lnSpc>
                <a:spcPct val="130000"/>
              </a:lnSpc>
              <a:spcBef>
                <a:spcPct val="20000"/>
              </a:spcBef>
              <a:spcAft>
                <a:spcPts val="0"/>
              </a:spcAft>
              <a:buClr>
                <a:srgbClr val="F63E3E"/>
              </a:buClr>
              <a:buSzTx/>
              <a:buFont typeface="Arial" pitchFamily="34" charset="0"/>
              <a:buChar char="•"/>
              <a:tabLst/>
              <a:defRPr/>
            </a:pPr>
            <a:r>
              <a:rPr lang="en-NZ" sz="1600" dirty="0" smtClean="0">
                <a:solidFill>
                  <a:srgbClr val="414B56"/>
                </a:solidFill>
                <a:latin typeface="Arial" pitchFamily="34" charset="0"/>
                <a:cs typeface="Arial" pitchFamily="34" charset="0"/>
              </a:rPr>
              <a:t>19 inch rack</a:t>
            </a:r>
          </a:p>
          <a:p>
            <a:pPr marL="381600" marR="0" lvl="1" indent="-190800" algn="l" defTabSz="914400" rtl="0" eaLnBrk="1" fontAlgn="auto" latinLnBrk="0" hangingPunct="1">
              <a:lnSpc>
                <a:spcPct val="130000"/>
              </a:lnSpc>
              <a:spcBef>
                <a:spcPct val="20000"/>
              </a:spcBef>
              <a:spcAft>
                <a:spcPts val="600"/>
              </a:spcAft>
              <a:buClr>
                <a:srgbClr val="F63E3E"/>
              </a:buClr>
              <a:buSzTx/>
              <a:buFont typeface="Arial" pitchFamily="34" charset="0"/>
              <a:buChar char="•"/>
              <a:tabLst/>
              <a:defRPr/>
            </a:pPr>
            <a:r>
              <a:rPr kumimoji="0" lang="en-NZ"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Direct wall mount</a:t>
            </a:r>
          </a:p>
          <a:p>
            <a:pPr lvl="0">
              <a:lnSpc>
                <a:spcPct val="130000"/>
              </a:lnSpc>
              <a:spcBef>
                <a:spcPct val="20000"/>
              </a:spcBef>
              <a:defRPr/>
            </a:pPr>
            <a:r>
              <a:rPr lang="en-NZ" sz="1600" dirty="0" smtClean="0">
                <a:solidFill>
                  <a:srgbClr val="414B56"/>
                </a:solidFill>
                <a:latin typeface="Arial" pitchFamily="34" charset="0"/>
                <a:cs typeface="Arial" pitchFamily="34" charset="0"/>
              </a:rPr>
              <a:t>The </a:t>
            </a:r>
            <a:r>
              <a:rPr lang="en-NZ" sz="1600" dirty="0" err="1" smtClean="0">
                <a:solidFill>
                  <a:srgbClr val="414B56"/>
                </a:solidFill>
                <a:latin typeface="Arial" pitchFamily="34" charset="0"/>
                <a:cs typeface="Arial" pitchFamily="34" charset="0"/>
              </a:rPr>
              <a:t>Aprisa</a:t>
            </a:r>
            <a:r>
              <a:rPr lang="en-NZ" sz="1600" dirty="0" smtClean="0">
                <a:solidFill>
                  <a:srgbClr val="414B56"/>
                </a:solidFill>
                <a:latin typeface="Arial" pitchFamily="34" charset="0"/>
                <a:cs typeface="Arial" pitchFamily="34" charset="0"/>
              </a:rPr>
              <a:t> SR can be mounted at any orientation, and the diagonal heat sink provides efficient cooling in all positions. </a:t>
            </a:r>
          </a:p>
        </p:txBody>
      </p:sp>
      <p:sp>
        <p:nvSpPr>
          <p:cNvPr id="17" name="Rectangle 3"/>
          <p:cNvSpPr txBox="1">
            <a:spLocks noChangeAspect="1" noChangeArrowheads="1"/>
          </p:cNvSpPr>
          <p:nvPr/>
        </p:nvSpPr>
        <p:spPr bwMode="gray">
          <a:xfrm>
            <a:off x="5427406" y="3477486"/>
            <a:ext cx="3043354" cy="544149"/>
          </a:xfrm>
          <a:prstGeom prst="rect">
            <a:avLst/>
          </a:prstGeom>
          <a:noFill/>
          <a:ln w="9525">
            <a:noFill/>
            <a:miter lim="800000"/>
            <a:headEnd/>
            <a:tailEnd/>
          </a:ln>
        </p:spPr>
        <p:txBody>
          <a:bodyPr lIns="0" tIns="0" rIns="0" bIns="0"/>
          <a:lstStyle/>
          <a:p>
            <a:pPr>
              <a:lnSpc>
                <a:spcPct val="130000"/>
              </a:lnSpc>
              <a:spcBef>
                <a:spcPct val="20000"/>
              </a:spcBef>
              <a:defRPr/>
            </a:pPr>
            <a:r>
              <a:rPr lang="en-NZ" sz="1200" kern="0" dirty="0" smtClean="0">
                <a:solidFill>
                  <a:srgbClr val="414B56"/>
                </a:solidFill>
                <a:latin typeface="Arial" pitchFamily="34" charset="0"/>
                <a:cs typeface="Arial" pitchFamily="34" charset="0"/>
              </a:rPr>
              <a:t>Vertical DIN rail mounting provides efficient use of space in small roadside cabinets</a:t>
            </a:r>
            <a:endParaRPr lang="en-GB" sz="1200" kern="0" dirty="0" smtClean="0">
              <a:solidFill>
                <a:srgbClr val="414B56"/>
              </a:solidFill>
              <a:latin typeface="Arial" pitchFamily="34" charset="0"/>
              <a:cs typeface="Arial" pitchFamily="34" charset="0"/>
            </a:endParaRPr>
          </a:p>
          <a:p>
            <a:pPr marL="342900" indent="-342900" eaLnBrk="1" hangingPunct="1">
              <a:lnSpc>
                <a:spcPct val="130000"/>
              </a:lnSpc>
              <a:spcBef>
                <a:spcPct val="20000"/>
              </a:spcBef>
              <a:buClr>
                <a:srgbClr val="FF4D4D"/>
              </a:buClr>
              <a:defRPr/>
            </a:pPr>
            <a:endParaRPr lang="en-GB" sz="1600" kern="0" dirty="0">
              <a:solidFill>
                <a:srgbClr val="414B56"/>
              </a:solidFill>
              <a:latin typeface="Arial" pitchFamily="34" charset="0"/>
              <a:cs typeface="Arial" pitchFamily="34" charset="0"/>
            </a:endParaRPr>
          </a:p>
        </p:txBody>
      </p:sp>
      <p:pic>
        <p:nvPicPr>
          <p:cNvPr id="6146" name="Picture 2"/>
          <p:cNvPicPr>
            <a:picLocks noChangeAspect="1" noChangeArrowheads="1"/>
          </p:cNvPicPr>
          <p:nvPr/>
        </p:nvPicPr>
        <p:blipFill>
          <a:blip r:embed="rId3" cstate="print"/>
          <a:srcRect/>
          <a:stretch>
            <a:fillRect/>
          </a:stretch>
        </p:blipFill>
        <p:spPr bwMode="auto">
          <a:xfrm>
            <a:off x="5433072" y="1144800"/>
            <a:ext cx="3063875" cy="2301875"/>
          </a:xfrm>
          <a:prstGeom prst="rect">
            <a:avLst/>
          </a:prstGeom>
          <a:noFill/>
          <a:ln w="9525">
            <a:noFill/>
            <a:miter lim="800000"/>
            <a:headEnd/>
            <a:tailEnd/>
          </a:ln>
          <a:effectLst/>
        </p:spPr>
      </p:pic>
      <p:pic>
        <p:nvPicPr>
          <p:cNvPr id="6147" name="Picture 3"/>
          <p:cNvPicPr>
            <a:picLocks noChangeAspect="1" noChangeArrowheads="1"/>
          </p:cNvPicPr>
          <p:nvPr/>
        </p:nvPicPr>
        <p:blipFill>
          <a:blip r:embed="rId4" cstate="print"/>
          <a:srcRect/>
          <a:stretch>
            <a:fillRect/>
          </a:stretch>
        </p:blipFill>
        <p:spPr bwMode="auto">
          <a:xfrm>
            <a:off x="5428454" y="4028062"/>
            <a:ext cx="2781300" cy="2362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NZ" dirty="0" smtClean="0"/>
              <a:t>Installation and mounting</a:t>
            </a:r>
            <a:endParaRPr lang="en-US" dirty="0"/>
          </a:p>
        </p:txBody>
      </p:sp>
      <p:pic>
        <p:nvPicPr>
          <p:cNvPr id="7170" name="Picture 2"/>
          <p:cNvPicPr>
            <a:picLocks noChangeAspect="1" noChangeArrowheads="1"/>
          </p:cNvPicPr>
          <p:nvPr/>
        </p:nvPicPr>
        <p:blipFill>
          <a:blip r:embed="rId3" cstate="print"/>
          <a:srcRect/>
          <a:stretch>
            <a:fillRect/>
          </a:stretch>
        </p:blipFill>
        <p:spPr bwMode="auto">
          <a:xfrm>
            <a:off x="365294" y="1356130"/>
            <a:ext cx="2789237" cy="2354263"/>
          </a:xfrm>
          <a:prstGeom prst="rect">
            <a:avLst/>
          </a:prstGeom>
          <a:noFill/>
          <a:ln w="9525">
            <a:noFill/>
            <a:miter lim="800000"/>
            <a:headEnd/>
            <a:tailEnd/>
          </a:ln>
          <a:effectLst/>
        </p:spPr>
      </p:pic>
      <p:pic>
        <p:nvPicPr>
          <p:cNvPr id="7171" name="Picture 3"/>
          <p:cNvPicPr>
            <a:picLocks noChangeAspect="1" noChangeArrowheads="1"/>
          </p:cNvPicPr>
          <p:nvPr/>
        </p:nvPicPr>
        <p:blipFill>
          <a:blip r:embed="rId4" cstate="print"/>
          <a:srcRect/>
          <a:stretch>
            <a:fillRect/>
          </a:stretch>
        </p:blipFill>
        <p:spPr bwMode="auto">
          <a:xfrm>
            <a:off x="2961904" y="1421860"/>
            <a:ext cx="2422525" cy="2438400"/>
          </a:xfrm>
          <a:prstGeom prst="rect">
            <a:avLst/>
          </a:prstGeom>
          <a:noFill/>
          <a:ln w="9525">
            <a:noFill/>
            <a:miter lim="800000"/>
            <a:headEnd/>
            <a:tailEnd/>
          </a:ln>
          <a:effectLst/>
        </p:spPr>
      </p:pic>
      <p:pic>
        <p:nvPicPr>
          <p:cNvPr id="7172" name="Picture 4"/>
          <p:cNvPicPr>
            <a:picLocks noChangeAspect="1" noChangeArrowheads="1"/>
          </p:cNvPicPr>
          <p:nvPr/>
        </p:nvPicPr>
        <p:blipFill>
          <a:blip r:embed="rId5" cstate="print"/>
          <a:srcRect/>
          <a:stretch>
            <a:fillRect/>
          </a:stretch>
        </p:blipFill>
        <p:spPr bwMode="auto">
          <a:xfrm>
            <a:off x="5354671" y="1388860"/>
            <a:ext cx="3162300" cy="2232025"/>
          </a:xfrm>
          <a:prstGeom prst="rect">
            <a:avLst/>
          </a:prstGeom>
          <a:noFill/>
          <a:ln w="9525">
            <a:noFill/>
            <a:miter lim="800000"/>
            <a:headEnd/>
            <a:tailEnd/>
          </a:ln>
          <a:effectLst/>
        </p:spPr>
      </p:pic>
      <p:pic>
        <p:nvPicPr>
          <p:cNvPr id="7173" name="Picture 5"/>
          <p:cNvPicPr>
            <a:picLocks noChangeAspect="1" noChangeArrowheads="1"/>
          </p:cNvPicPr>
          <p:nvPr/>
        </p:nvPicPr>
        <p:blipFill>
          <a:blip r:embed="rId6" cstate="print"/>
          <a:srcRect/>
          <a:stretch>
            <a:fillRect/>
          </a:stretch>
        </p:blipFill>
        <p:spPr bwMode="auto">
          <a:xfrm>
            <a:off x="3220365" y="4097551"/>
            <a:ext cx="3246437" cy="2339975"/>
          </a:xfrm>
          <a:prstGeom prst="rect">
            <a:avLst/>
          </a:prstGeom>
          <a:noFill/>
          <a:ln w="9525">
            <a:noFill/>
            <a:miter lim="800000"/>
            <a:headEnd/>
            <a:tailEnd/>
          </a:ln>
          <a:effectLst/>
        </p:spPr>
      </p:pic>
      <p:pic>
        <p:nvPicPr>
          <p:cNvPr id="7174" name="Picture 6"/>
          <p:cNvPicPr>
            <a:picLocks noChangeAspect="1" noChangeArrowheads="1"/>
          </p:cNvPicPr>
          <p:nvPr/>
        </p:nvPicPr>
        <p:blipFill>
          <a:blip r:embed="rId7" cstate="print"/>
          <a:srcRect/>
          <a:stretch>
            <a:fillRect/>
          </a:stretch>
        </p:blipFill>
        <p:spPr bwMode="auto">
          <a:xfrm>
            <a:off x="381600" y="4286825"/>
            <a:ext cx="2674937" cy="1844675"/>
          </a:xfrm>
          <a:prstGeom prst="rect">
            <a:avLst/>
          </a:prstGeom>
          <a:noFill/>
          <a:ln w="9525">
            <a:noFill/>
            <a:miter lim="800000"/>
            <a:headEnd/>
            <a:tailEnd/>
          </a:ln>
          <a:effectLst/>
        </p:spPr>
      </p:pic>
      <p:pic>
        <p:nvPicPr>
          <p:cNvPr id="7175" name="Picture 7"/>
          <p:cNvPicPr>
            <a:picLocks noChangeAspect="1" noChangeArrowheads="1"/>
          </p:cNvPicPr>
          <p:nvPr/>
        </p:nvPicPr>
        <p:blipFill>
          <a:blip r:embed="rId8" cstate="print"/>
          <a:srcRect/>
          <a:stretch>
            <a:fillRect/>
          </a:stretch>
        </p:blipFill>
        <p:spPr bwMode="auto">
          <a:xfrm>
            <a:off x="6642202" y="4286825"/>
            <a:ext cx="1812925" cy="1844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Radio and optional filter mounting</a:t>
            </a:r>
            <a:endParaRPr lang="en-US" dirty="0"/>
          </a:p>
        </p:txBody>
      </p:sp>
      <p:sp>
        <p:nvSpPr>
          <p:cNvPr id="4" name="Text Placeholder 3"/>
          <p:cNvSpPr>
            <a:spLocks noGrp="1"/>
          </p:cNvSpPr>
          <p:nvPr>
            <p:ph type="body" sz="quarter" idx="13"/>
          </p:nvPr>
        </p:nvSpPr>
        <p:spPr>
          <a:xfrm>
            <a:off x="381600" y="1144801"/>
            <a:ext cx="7631690" cy="4927405"/>
          </a:xfrm>
        </p:spPr>
        <p:txBody>
          <a:bodyPr/>
          <a:lstStyle/>
          <a:p>
            <a:r>
              <a:rPr lang="en-NZ" dirty="0" smtClean="0"/>
              <a:t>Installations requiring filters and duplexers can be mounted on a 19 inch rack accommodating both the filters and the radio.</a:t>
            </a:r>
            <a:endParaRPr lang="en-US" dirty="0"/>
          </a:p>
        </p:txBody>
      </p:sp>
      <p:pic>
        <p:nvPicPr>
          <p:cNvPr id="8194" name="Picture 2"/>
          <p:cNvPicPr>
            <a:picLocks noChangeAspect="1" noChangeArrowheads="1"/>
          </p:cNvPicPr>
          <p:nvPr/>
        </p:nvPicPr>
        <p:blipFill>
          <a:blip r:embed="rId3" cstate="print"/>
          <a:srcRect/>
          <a:stretch>
            <a:fillRect/>
          </a:stretch>
        </p:blipFill>
        <p:spPr bwMode="auto">
          <a:xfrm>
            <a:off x="381600" y="2019300"/>
            <a:ext cx="4808537" cy="2819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2052</TotalTime>
  <Words>1616</Words>
  <Application>Microsoft Office PowerPoint</Application>
  <PresentationFormat>On-screen Show (4:3)</PresentationFormat>
  <Paragraphs>148</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Aprisa SR</vt:lpstr>
      <vt:lpstr>Aprisa SR network configuration and management</vt:lpstr>
      <vt:lpstr>From the factory to the field</vt:lpstr>
      <vt:lpstr>Local direct connection</vt:lpstr>
      <vt:lpstr>SuperVisor application</vt:lpstr>
      <vt:lpstr>Basic configuration</vt:lpstr>
      <vt:lpstr>Installation and mounting</vt:lpstr>
      <vt:lpstr>Installation and mounting</vt:lpstr>
      <vt:lpstr>Radio and optional filter mounting</vt:lpstr>
      <vt:lpstr>Antenna options</vt:lpstr>
      <vt:lpstr>Antenna and feeder installation</vt:lpstr>
      <vt:lpstr>Power on and start-up</vt:lpstr>
      <vt:lpstr>Antenna alignment</vt:lpstr>
      <vt:lpstr>Managing the Aprisa SR network from the base station</vt:lpstr>
      <vt:lpstr>Network table</vt:lpstr>
      <vt:lpstr>Managing terminals</vt:lpstr>
      <vt:lpstr>Integration with external network management systems</vt:lpstr>
      <vt:lpstr>Network management system functions</vt:lpstr>
      <vt:lpstr>Radio software upgrade</vt:lpstr>
      <vt:lpstr>Over the air software upgrade</vt:lpstr>
      <vt:lpstr>FAQs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Nicky Dibben</dc:creator>
  <cp:lastModifiedBy>nicky dibben</cp:lastModifiedBy>
  <cp:revision>167</cp:revision>
  <dcterms:created xsi:type="dcterms:W3CDTF">2010-03-16T11:59:34Z</dcterms:created>
  <dcterms:modified xsi:type="dcterms:W3CDTF">2012-07-04T16:09:40Z</dcterms:modified>
</cp:coreProperties>
</file>