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7" r:id="rId2"/>
    <p:sldId id="301" r:id="rId3"/>
    <p:sldId id="307" r:id="rId4"/>
    <p:sldId id="303" r:id="rId5"/>
    <p:sldId id="305" r:id="rId6"/>
    <p:sldId id="306" r:id="rId7"/>
    <p:sldId id="304" r:id="rId8"/>
    <p:sldId id="30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 Smith" initials="P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14B56"/>
    <a:srgbClr val="F63E3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52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B5EDD9-6C05-4726-9878-63134A5D8DBF}" type="datetimeFigureOut">
              <a:rPr lang="en-GB" smtClean="0"/>
              <a:pPr/>
              <a:t>13/04/2012</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CAC43B-DE4E-488C-89A2-E44FEF12DF8A}" type="slidenum">
              <a:rPr lang="en-GB" smtClean="0"/>
              <a:pPr/>
              <a:t>‹#›</a:t>
            </a:fld>
            <a:endParaRPr lang="en-GB" dirty="0"/>
          </a:p>
        </p:txBody>
      </p:sp>
    </p:spTree>
    <p:extLst>
      <p:ext uri="{BB962C8B-B14F-4D97-AF65-F5344CB8AC3E}">
        <p14:creationId xmlns:p14="http://schemas.microsoft.com/office/powerpoint/2010/main" xmlns="" val="403028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860D81-D09C-4141-9EF9-5CE7861A1742}" type="datetimeFigureOut">
              <a:rPr lang="en-US" smtClean="0"/>
              <a:pPr/>
              <a:t>4/13/2012</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9C50FA-05E4-41B8-B60C-952291ACD9B0}" type="slidenum">
              <a:rPr lang="en-GB" smtClean="0"/>
              <a:pPr/>
              <a:t>‹#›</a:t>
            </a:fld>
            <a:endParaRPr lang="en-GB" dirty="0"/>
          </a:p>
        </p:txBody>
      </p:sp>
    </p:spTree>
    <p:extLst>
      <p:ext uri="{BB962C8B-B14F-4D97-AF65-F5344CB8AC3E}">
        <p14:creationId xmlns:p14="http://schemas.microsoft.com/office/powerpoint/2010/main" xmlns="" val="276851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130A9576-6BAC-4C8F-9DA2-E7AE38DBFC8D}" type="slidenum">
              <a:rPr lang="en-GB" smtClean="0">
                <a:latin typeface="Arial" pitchFamily="34" charset="0"/>
              </a:rPr>
              <a:pPr/>
              <a:t>1</a:t>
            </a:fld>
            <a:endParaRPr lang="en-GB" dirty="0" smtClean="0">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AU"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49B7CDF-C191-4C0F-B404-03F174735D93}" type="slidenum">
              <a:rPr lang="en-GB" smtClean="0">
                <a:latin typeface="Arial" pitchFamily="34" charset="0"/>
              </a:rPr>
              <a:pPr/>
              <a:t>2</a:t>
            </a:fld>
            <a:endParaRPr lang="en-GB" dirty="0" smtClean="0">
              <a:latin typeface="Arial" pitchFamily="3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AU"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3</a:t>
            </a:fld>
            <a:endParaRPr lang="en-GB" dirty="0"/>
          </a:p>
        </p:txBody>
      </p:sp>
    </p:spTree>
    <p:extLst>
      <p:ext uri="{BB962C8B-B14F-4D97-AF65-F5344CB8AC3E}">
        <p14:creationId xmlns:p14="http://schemas.microsoft.com/office/powerpoint/2010/main" xmlns="" val="453116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4</a:t>
            </a:fld>
            <a:endParaRPr lang="en-GB" dirty="0"/>
          </a:p>
        </p:txBody>
      </p:sp>
    </p:spTree>
    <p:extLst>
      <p:ext uri="{BB962C8B-B14F-4D97-AF65-F5344CB8AC3E}">
        <p14:creationId xmlns:p14="http://schemas.microsoft.com/office/powerpoint/2010/main" xmlns="" val="1073961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5</a:t>
            </a:fld>
            <a:endParaRPr lang="en-GB" dirty="0"/>
          </a:p>
        </p:txBody>
      </p:sp>
    </p:spTree>
    <p:extLst>
      <p:ext uri="{BB962C8B-B14F-4D97-AF65-F5344CB8AC3E}">
        <p14:creationId xmlns:p14="http://schemas.microsoft.com/office/powerpoint/2010/main" xmlns="" val="3992302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6</a:t>
            </a:fld>
            <a:endParaRPr lang="en-GB" dirty="0"/>
          </a:p>
        </p:txBody>
      </p:sp>
    </p:spTree>
    <p:extLst>
      <p:ext uri="{BB962C8B-B14F-4D97-AF65-F5344CB8AC3E}">
        <p14:creationId xmlns:p14="http://schemas.microsoft.com/office/powerpoint/2010/main" xmlns="" val="1866413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3C9C50FA-05E4-41B8-B60C-952291ACD9B0}" type="slidenum">
              <a:rPr lang="en-GB" smtClean="0"/>
              <a:pPr/>
              <a:t>7</a:t>
            </a:fld>
            <a:endParaRPr lang="en-GB" dirty="0"/>
          </a:p>
        </p:txBody>
      </p:sp>
    </p:spTree>
    <p:extLst>
      <p:ext uri="{BB962C8B-B14F-4D97-AF65-F5344CB8AC3E}">
        <p14:creationId xmlns:p14="http://schemas.microsoft.com/office/powerpoint/2010/main" xmlns="" val="548490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E35B594E-35C3-4043-B6F3-54E8AB7295E8}" type="slidenum">
              <a:rPr lang="en-GB" smtClean="0">
                <a:latin typeface="Arial" pitchFamily="34" charset="0"/>
              </a:rPr>
              <a:pPr/>
              <a:t>8</a:t>
            </a:fld>
            <a:endParaRPr lang="en-GB" dirty="0" smtClean="0">
              <a:latin typeface="Arial"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AU"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50" descr="background"/>
          <p:cNvPicPr>
            <a:picLocks noChangeAspect="1" noChangeArrowheads="1"/>
          </p:cNvPicPr>
          <p:nvPr userDrawn="1"/>
        </p:nvPicPr>
        <p:blipFill>
          <a:blip r:embed="rId2" cstate="screen"/>
          <a:srcRect t="8333" b="41667"/>
          <a:stretch>
            <a:fillRect/>
          </a:stretch>
        </p:blipFill>
        <p:spPr bwMode="auto">
          <a:xfrm>
            <a:off x="0" y="1143000"/>
            <a:ext cx="9144000" cy="2286000"/>
          </a:xfrm>
          <a:prstGeom prst="rect">
            <a:avLst/>
          </a:prstGeom>
          <a:noFill/>
        </p:spPr>
      </p:pic>
      <p:pic>
        <p:nvPicPr>
          <p:cNvPr id="11" name="Picture 32" descr="4RFLogoCMYKColour"/>
          <p:cNvPicPr>
            <a:picLocks noChangeAspect="1" noChangeArrowheads="1"/>
          </p:cNvPicPr>
          <p:nvPr userDrawn="1"/>
        </p:nvPicPr>
        <p:blipFill>
          <a:blip r:embed="rId3" cstate="screen"/>
          <a:srcRect/>
          <a:stretch>
            <a:fillRect/>
          </a:stretch>
        </p:blipFill>
        <p:spPr bwMode="auto">
          <a:xfrm>
            <a:off x="152400" y="1828800"/>
            <a:ext cx="1676400" cy="450850"/>
          </a:xfrm>
          <a:prstGeom prst="rect">
            <a:avLst/>
          </a:prstGeom>
          <a:noFill/>
        </p:spPr>
      </p:pic>
      <p:sp>
        <p:nvSpPr>
          <p:cNvPr id="2" name="Title 1"/>
          <p:cNvSpPr>
            <a:spLocks noGrp="1"/>
          </p:cNvSpPr>
          <p:nvPr>
            <p:ph type="ctrTitle"/>
          </p:nvPr>
        </p:nvSpPr>
        <p:spPr>
          <a:xfrm>
            <a:off x="763200" y="2145600"/>
            <a:ext cx="5335200" cy="381600"/>
          </a:xfrm>
        </p:spPr>
        <p:txBody>
          <a:bodyPr>
            <a:noAutofit/>
          </a:bodyPr>
          <a:lstStyle>
            <a:lvl1pPr algn="l">
              <a:defRPr sz="2400">
                <a:solidFill>
                  <a:schemeClr val="bg1"/>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763200" y="2516400"/>
            <a:ext cx="5335200" cy="687600"/>
          </a:xfrm>
        </p:spPr>
        <p:txBody>
          <a:bodyPr>
            <a:normAutofit/>
          </a:bodyPr>
          <a:lstStyle>
            <a:lvl1pPr marL="0" indent="0" algn="l">
              <a:buFont typeface="Arial" pitchFamily="34" charset="0"/>
              <a:buNone/>
              <a:defRPr sz="18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12" name="Line 39"/>
          <p:cNvSpPr>
            <a:spLocks noChangeShapeType="1"/>
          </p:cNvSpPr>
          <p:nvPr userDrawn="1"/>
        </p:nvSpPr>
        <p:spPr bwMode="white">
          <a:xfrm flipV="1">
            <a:off x="6438900" y="952500"/>
            <a:ext cx="0" cy="2667000"/>
          </a:xfrm>
          <a:prstGeom prst="line">
            <a:avLst/>
          </a:prstGeom>
          <a:noFill/>
          <a:ln w="76200">
            <a:solidFill>
              <a:schemeClr val="bg1"/>
            </a:solidFill>
            <a:round/>
            <a:headEnd/>
            <a:tailEnd/>
          </a:ln>
        </p:spPr>
        <p:txBody>
          <a:bodyPr wrap="none" anchor="ctr"/>
          <a:lstStyle/>
          <a:p>
            <a:endParaRPr lang="en-GB" dirty="0"/>
          </a:p>
        </p:txBody>
      </p:sp>
      <p:sp>
        <p:nvSpPr>
          <p:cNvPr id="13" name="Line 40"/>
          <p:cNvSpPr>
            <a:spLocks noChangeShapeType="1"/>
          </p:cNvSpPr>
          <p:nvPr userDrawn="1"/>
        </p:nvSpPr>
        <p:spPr bwMode="white">
          <a:xfrm flipV="1">
            <a:off x="8801100" y="952500"/>
            <a:ext cx="0" cy="2667000"/>
          </a:xfrm>
          <a:prstGeom prst="line">
            <a:avLst/>
          </a:prstGeom>
          <a:noFill/>
          <a:ln w="76200">
            <a:solidFill>
              <a:schemeClr val="bg1"/>
            </a:solidFill>
            <a:round/>
            <a:headEnd/>
            <a:tailEnd/>
          </a:ln>
        </p:spPr>
        <p:txBody>
          <a:bodyPr wrap="none" anchor="ctr"/>
          <a:lstStyle/>
          <a:p>
            <a:endParaRPr lang="en-GB" dirty="0"/>
          </a:p>
        </p:txBody>
      </p:sp>
      <p:pic>
        <p:nvPicPr>
          <p:cNvPr id="14" name="Picture 38" descr="4RFLogoCMYKColour1"/>
          <p:cNvPicPr>
            <a:picLocks noChangeAspect="1" noChangeArrowheads="1"/>
          </p:cNvPicPr>
          <p:nvPr userDrawn="1"/>
        </p:nvPicPr>
        <p:blipFill>
          <a:blip r:embed="rId4" cstate="screen"/>
          <a:srcRect/>
          <a:stretch>
            <a:fillRect/>
          </a:stretch>
        </p:blipFill>
        <p:spPr bwMode="auto">
          <a:xfrm>
            <a:off x="6527800" y="5240338"/>
            <a:ext cx="1854200" cy="500062"/>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8" name="Text Placeholder 7"/>
          <p:cNvSpPr>
            <a:spLocks noGrp="1"/>
          </p:cNvSpPr>
          <p:nvPr>
            <p:ph type="body" sz="quarter" idx="13"/>
          </p:nvPr>
        </p:nvSpPr>
        <p:spPr>
          <a:xfrm>
            <a:off x="381600" y="1144801"/>
            <a:ext cx="8048052" cy="4927405"/>
          </a:xfrm>
        </p:spPr>
        <p:txBody>
          <a:body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eft graphic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Picture Placeholder 8"/>
          <p:cNvSpPr>
            <a:spLocks noGrp="1"/>
          </p:cNvSpPr>
          <p:nvPr>
            <p:ph type="pic" sz="quarter" idx="13"/>
          </p:nvPr>
        </p:nvSpPr>
        <p:spPr>
          <a:xfrm>
            <a:off x="5000400" y="1143001"/>
            <a:ext cx="3428997" cy="2643190"/>
          </a:xfrm>
        </p:spPr>
        <p:txBody>
          <a:bodyPr/>
          <a:lstStyle/>
          <a:p>
            <a:endParaRPr lang="en-GB" dirty="0"/>
          </a:p>
        </p:txBody>
      </p:sp>
      <p:sp>
        <p:nvSpPr>
          <p:cNvPr id="11" name="Text Placeholder 10"/>
          <p:cNvSpPr>
            <a:spLocks noGrp="1"/>
          </p:cNvSpPr>
          <p:nvPr>
            <p:ph type="body" sz="quarter" idx="14"/>
          </p:nvPr>
        </p:nvSpPr>
        <p:spPr>
          <a:xfrm>
            <a:off x="381600" y="1144800"/>
            <a:ext cx="4286250" cy="4786312"/>
          </a:xfrm>
        </p:spPr>
        <p:txBody>
          <a:body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eft rabl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11" name="Text Placeholder 10"/>
          <p:cNvSpPr>
            <a:spLocks noGrp="1"/>
          </p:cNvSpPr>
          <p:nvPr>
            <p:ph type="body" sz="quarter" idx="14"/>
          </p:nvPr>
        </p:nvSpPr>
        <p:spPr>
          <a:xfrm>
            <a:off x="381600" y="1144800"/>
            <a:ext cx="4286250" cy="4786312"/>
          </a:xfrm>
        </p:spPr>
        <p:txBody>
          <a:bodyPr/>
          <a:lstStyle/>
          <a:p>
            <a:pPr lvl="0"/>
            <a:r>
              <a:rPr lang="en-US" dirty="0" smtClean="0"/>
              <a:t>Click to edit Master text styles</a:t>
            </a:r>
          </a:p>
          <a:p>
            <a:pPr lvl="1"/>
            <a:r>
              <a:rPr lang="en-US" dirty="0" smtClean="0"/>
              <a:t>Second level</a:t>
            </a:r>
          </a:p>
        </p:txBody>
      </p:sp>
      <p:sp>
        <p:nvSpPr>
          <p:cNvPr id="6" name="Table Placeholder 5"/>
          <p:cNvSpPr>
            <a:spLocks noGrp="1"/>
          </p:cNvSpPr>
          <p:nvPr>
            <p:ph type="tbl" sz="quarter" idx="15"/>
          </p:nvPr>
        </p:nvSpPr>
        <p:spPr>
          <a:xfrm>
            <a:off x="5000628" y="1143000"/>
            <a:ext cx="3571872" cy="3714750"/>
          </a:xfrm>
        </p:spPr>
        <p:txBody>
          <a:bodyPr/>
          <a:lstStyle/>
          <a:p>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c left tex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Text Placeholder 8"/>
          <p:cNvSpPr>
            <a:spLocks noGrp="1"/>
          </p:cNvSpPr>
          <p:nvPr>
            <p:ph type="body" sz="quarter" idx="13"/>
          </p:nvPr>
        </p:nvSpPr>
        <p:spPr>
          <a:xfrm>
            <a:off x="4572000" y="1144800"/>
            <a:ext cx="3857625" cy="4429125"/>
          </a:xfrm>
        </p:spPr>
        <p:txBody>
          <a:bodyPr/>
          <a:lstStyle/>
          <a:p>
            <a:pPr lvl="0"/>
            <a:r>
              <a:rPr lang="en-US" dirty="0" smtClean="0"/>
              <a:t>Click to edit Master text styles</a:t>
            </a:r>
          </a:p>
          <a:p>
            <a:pPr lvl="1"/>
            <a:r>
              <a:rPr lang="en-US" dirty="0" smtClean="0"/>
              <a:t>Second level</a:t>
            </a:r>
          </a:p>
        </p:txBody>
      </p:sp>
      <p:sp>
        <p:nvSpPr>
          <p:cNvPr id="11" name="Picture Placeholder 10"/>
          <p:cNvSpPr>
            <a:spLocks noGrp="1"/>
          </p:cNvSpPr>
          <p:nvPr>
            <p:ph type="pic" sz="quarter" idx="14"/>
          </p:nvPr>
        </p:nvSpPr>
        <p:spPr>
          <a:xfrm>
            <a:off x="381600" y="1144800"/>
            <a:ext cx="3786188" cy="3143250"/>
          </a:xfrm>
        </p:spPr>
        <p:txBody>
          <a:bodyPr/>
          <a:lstStyle/>
          <a:p>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age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7" name="Picture Placeholder 6"/>
          <p:cNvSpPr>
            <a:spLocks noGrp="1"/>
          </p:cNvSpPr>
          <p:nvPr>
            <p:ph type="pic" sz="quarter" idx="13"/>
          </p:nvPr>
        </p:nvSpPr>
        <p:spPr>
          <a:xfrm>
            <a:off x="381600" y="1144800"/>
            <a:ext cx="8143875" cy="5143500"/>
          </a:xfrm>
        </p:spPr>
        <p:txBody>
          <a:body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bove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7" name="Text Placeholder 6"/>
          <p:cNvSpPr>
            <a:spLocks noGrp="1"/>
          </p:cNvSpPr>
          <p:nvPr>
            <p:ph type="body" sz="quarter" idx="13"/>
          </p:nvPr>
        </p:nvSpPr>
        <p:spPr>
          <a:xfrm>
            <a:off x="381600" y="1144800"/>
            <a:ext cx="8143875" cy="2643190"/>
          </a:xfrm>
        </p:spPr>
        <p:txBody>
          <a:bodyPr/>
          <a:lstStyle/>
          <a:p>
            <a:pPr lvl="0"/>
            <a:r>
              <a:rPr lang="en-US" dirty="0" smtClean="0"/>
              <a:t>Click to edit Master text styles</a:t>
            </a:r>
          </a:p>
          <a:p>
            <a:pPr lvl="1"/>
            <a:r>
              <a:rPr lang="en-US" dirty="0" smtClean="0"/>
              <a:t>Second level</a:t>
            </a:r>
          </a:p>
        </p:txBody>
      </p:sp>
      <p:sp>
        <p:nvSpPr>
          <p:cNvPr id="9" name="Picture Placeholder 8"/>
          <p:cNvSpPr>
            <a:spLocks noGrp="1"/>
          </p:cNvSpPr>
          <p:nvPr>
            <p:ph type="pic" sz="quarter" idx="14"/>
          </p:nvPr>
        </p:nvSpPr>
        <p:spPr>
          <a:xfrm>
            <a:off x="381600" y="4000500"/>
            <a:ext cx="8143875" cy="2143125"/>
          </a:xfrm>
        </p:spPr>
        <p:txBody>
          <a:bodyPr/>
          <a:lstStyle/>
          <a:p>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Footer Placeholder 5"/>
          <p:cNvSpPr>
            <a:spLocks noGrp="1"/>
          </p:cNvSpPr>
          <p:nvPr>
            <p:ph type="ftr" sz="quarter" idx="11"/>
          </p:nvPr>
        </p:nvSpPr>
        <p:spPr>
          <a:xfrm>
            <a:off x="762000" y="6553200"/>
            <a:ext cx="4038600" cy="304800"/>
          </a:xfrm>
          <a:prstGeom prst="rect">
            <a:avLst/>
          </a:prstGeom>
        </p:spPr>
        <p:txBody>
          <a:bodyPr/>
          <a:lstStyle>
            <a:lvl1pPr>
              <a:defRPr/>
            </a:lvl1pPr>
          </a:lstStyle>
          <a:p>
            <a:pPr>
              <a:defRPr/>
            </a:pPr>
            <a:r>
              <a:rPr lang="en-GB" dirty="0" smtClean="0"/>
              <a:t>© </a:t>
            </a:r>
            <a:r>
              <a:rPr lang="en-GB" dirty="0" smtClean="0"/>
              <a:t>2012 4RF Limited </a:t>
            </a:r>
            <a:r>
              <a:rPr lang="en-GB" dirty="0" smtClean="0"/>
              <a:t>| Confidential</a:t>
            </a:r>
            <a:endParaRPr lang="en-GB" dirty="0"/>
          </a:p>
        </p:txBody>
      </p:sp>
      <p:sp>
        <p:nvSpPr>
          <p:cNvPr id="5" name="Slide Number Placeholder 6"/>
          <p:cNvSpPr>
            <a:spLocks noGrp="1"/>
          </p:cNvSpPr>
          <p:nvPr>
            <p:ph type="sldNum" sz="quarter" idx="12"/>
          </p:nvPr>
        </p:nvSpPr>
        <p:spPr>
          <a:xfrm>
            <a:off x="381000" y="6553200"/>
            <a:ext cx="361950" cy="304800"/>
          </a:xfrm>
          <a:prstGeom prst="rect">
            <a:avLst/>
          </a:prstGeom>
        </p:spPr>
        <p:txBody>
          <a:bodyPr/>
          <a:lstStyle>
            <a:lvl1pPr>
              <a:defRPr/>
            </a:lvl1pPr>
          </a:lstStyle>
          <a:p>
            <a:pPr>
              <a:defRPr/>
            </a:pPr>
            <a:fld id="{7437B22F-F6BE-4269-B34C-B4232F47312E}" type="slidenum">
              <a:rPr lang="en-GB"/>
              <a:pPr>
                <a:defRPr/>
              </a:pPr>
              <a:t>‹#›</a:t>
            </a:fld>
            <a:endParaRPr lang="en-GB"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600" y="360000"/>
            <a:ext cx="8229600" cy="4032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381600" y="1144800"/>
            <a:ext cx="8229600" cy="5180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7" name="Line 26"/>
          <p:cNvSpPr>
            <a:spLocks noChangeShapeType="1"/>
          </p:cNvSpPr>
          <p:nvPr userDrawn="1"/>
        </p:nvSpPr>
        <p:spPr bwMode="auto">
          <a:xfrm>
            <a:off x="381000" y="6442075"/>
            <a:ext cx="8229600" cy="0"/>
          </a:xfrm>
          <a:prstGeom prst="line">
            <a:avLst/>
          </a:prstGeom>
          <a:noFill/>
          <a:ln w="9525">
            <a:solidFill>
              <a:srgbClr val="C8C8C8"/>
            </a:solidFill>
            <a:round/>
            <a:headEnd/>
            <a:tailEnd/>
          </a:ln>
        </p:spPr>
        <p:txBody>
          <a:bodyPr wrap="none" anchor="ctr"/>
          <a:lstStyle/>
          <a:p>
            <a:endParaRPr lang="en-GB" dirty="0"/>
          </a:p>
        </p:txBody>
      </p:sp>
      <p:pic>
        <p:nvPicPr>
          <p:cNvPr id="8" name="Picture 22" descr="4RFLogoCMYKColour1"/>
          <p:cNvPicPr>
            <a:picLocks noChangeAspect="1" noChangeArrowheads="1"/>
          </p:cNvPicPr>
          <p:nvPr userDrawn="1"/>
        </p:nvPicPr>
        <p:blipFill>
          <a:blip r:embed="rId10" cstate="screen"/>
          <a:srcRect/>
          <a:stretch>
            <a:fillRect/>
          </a:stretch>
        </p:blipFill>
        <p:spPr bwMode="auto">
          <a:xfrm>
            <a:off x="7762875" y="6508750"/>
            <a:ext cx="879475" cy="241300"/>
          </a:xfrm>
          <a:prstGeom prst="rect">
            <a:avLst/>
          </a:prstGeom>
          <a:noFill/>
        </p:spPr>
      </p:pic>
      <p:pic>
        <p:nvPicPr>
          <p:cNvPr id="9" name="Picture 25" descr="background"/>
          <p:cNvPicPr>
            <a:picLocks noChangeAspect="1" noChangeArrowheads="1"/>
          </p:cNvPicPr>
          <p:nvPr userDrawn="1"/>
        </p:nvPicPr>
        <p:blipFill>
          <a:blip r:embed="rId11" cstate="screen"/>
          <a:srcRect t="8333" b="41667"/>
          <a:stretch>
            <a:fillRect/>
          </a:stretch>
        </p:blipFill>
        <p:spPr bwMode="auto">
          <a:xfrm>
            <a:off x="8839200" y="1143000"/>
            <a:ext cx="304800" cy="2286000"/>
          </a:xfrm>
          <a:prstGeom prst="rect">
            <a:avLst/>
          </a:prstGeom>
          <a:noFill/>
        </p:spPr>
      </p:pic>
      <p:sp>
        <p:nvSpPr>
          <p:cNvPr id="16" name="Rectangle 27"/>
          <p:cNvSpPr>
            <a:spLocks noChangeArrowheads="1"/>
          </p:cNvSpPr>
          <p:nvPr userDrawn="1"/>
        </p:nvSpPr>
        <p:spPr bwMode="auto">
          <a:xfrm>
            <a:off x="381600" y="6553200"/>
            <a:ext cx="4443442" cy="161948"/>
          </a:xfrm>
          <a:prstGeom prst="rect">
            <a:avLst/>
          </a:prstGeom>
          <a:noFill/>
          <a:ln w="9525">
            <a:noFill/>
            <a:miter lim="800000"/>
            <a:headEnd/>
            <a:tailEnd/>
          </a:ln>
        </p:spPr>
        <p:txBody>
          <a:bodyPr lIns="0" tIns="0" rIns="0" bIns="0"/>
          <a:lstStyle/>
          <a:p>
            <a:pPr>
              <a:spcBef>
                <a:spcPct val="0"/>
              </a:spcBef>
            </a:pPr>
            <a:fld id="{A3FB1417-E45E-47B1-83B3-EA07AABD860D}" type="slidenum">
              <a:rPr lang="en-GB" sz="1000" smtClean="0">
                <a:solidFill>
                  <a:srgbClr val="565656"/>
                </a:solidFill>
                <a:latin typeface="Arial" pitchFamily="34" charset="0"/>
                <a:cs typeface="Arial" pitchFamily="34" charset="0"/>
              </a:rPr>
              <a:pPr>
                <a:spcBef>
                  <a:spcPct val="0"/>
                </a:spcBef>
              </a:pPr>
              <a:t>‹#›</a:t>
            </a:fld>
            <a:r>
              <a:rPr lang="en-GB" sz="1000" dirty="0" smtClean="0">
                <a:solidFill>
                  <a:srgbClr val="565656"/>
                </a:solidFill>
                <a:latin typeface="Arial" pitchFamily="34" charset="0"/>
                <a:cs typeface="Arial" pitchFamily="34" charset="0"/>
              </a:rPr>
              <a:t>	© </a:t>
            </a:r>
            <a:r>
              <a:rPr lang="en-GB" sz="1000" dirty="0" smtClean="0">
                <a:solidFill>
                  <a:srgbClr val="565656"/>
                </a:solidFill>
                <a:latin typeface="Arial" pitchFamily="34" charset="0"/>
                <a:cs typeface="Arial" pitchFamily="34" charset="0"/>
              </a:rPr>
              <a:t>2012 4RF Limited </a:t>
            </a:r>
            <a:r>
              <a:rPr lang="en-GB" sz="1000" dirty="0">
                <a:solidFill>
                  <a:srgbClr val="565656"/>
                </a:solidFill>
                <a:latin typeface="Arial" pitchFamily="34" charset="0"/>
                <a:cs typeface="Arial" pitchFamily="34" charset="0"/>
              </a:rPr>
              <a:t>| </a:t>
            </a:r>
            <a:r>
              <a:rPr lang="en-GB" sz="1000" dirty="0" smtClean="0">
                <a:solidFill>
                  <a:srgbClr val="565656"/>
                </a:solidFill>
                <a:latin typeface="Arial" pitchFamily="34" charset="0"/>
                <a:cs typeface="Arial" pitchFamily="34" charset="0"/>
              </a:rPr>
              <a:t>Confidential	</a:t>
            </a:r>
            <a:endParaRPr lang="en-GB" sz="1000" dirty="0">
              <a:solidFill>
                <a:srgbClr val="565656"/>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5" r:id="rId5"/>
    <p:sldLayoutId id="2147483654" r:id="rId6"/>
    <p:sldLayoutId id="2147483656" r:id="rId7"/>
    <p:sldLayoutId id="2147483658" r:id="rId8"/>
  </p:sldLayoutIdLst>
  <p:hf hdr="0" ftr="0"/>
  <p:txStyles>
    <p:titleStyle>
      <a:lvl1pPr algn="l" defTabSz="914400" rtl="0" eaLnBrk="1" latinLnBrk="0" hangingPunct="1">
        <a:spcBef>
          <a:spcPct val="0"/>
        </a:spcBef>
        <a:buNone/>
        <a:defRPr sz="2400" kern="1200">
          <a:solidFill>
            <a:srgbClr val="F63E3E"/>
          </a:solidFill>
          <a:latin typeface="Arial" pitchFamily="34" charset="0"/>
          <a:ea typeface="+mj-ea"/>
          <a:cs typeface="Arial" pitchFamily="34" charset="0"/>
        </a:defRPr>
      </a:lvl1pPr>
    </p:titleStyle>
    <p:bodyStyle>
      <a:lvl1pPr marL="0" indent="0" algn="l" defTabSz="914400" rtl="0" eaLnBrk="1" latinLnBrk="0" hangingPunct="1">
        <a:lnSpc>
          <a:spcPct val="130000"/>
        </a:lnSpc>
        <a:spcBef>
          <a:spcPct val="20000"/>
        </a:spcBef>
        <a:buFont typeface="Arial" pitchFamily="34" charset="0"/>
        <a:buNone/>
        <a:defRPr sz="1600" kern="1200">
          <a:solidFill>
            <a:srgbClr val="414B56"/>
          </a:solidFill>
          <a:latin typeface="Arial" pitchFamily="34" charset="0"/>
          <a:ea typeface="+mn-ea"/>
          <a:cs typeface="Arial" pitchFamily="34" charset="0"/>
        </a:defRPr>
      </a:lvl1pPr>
      <a:lvl2pPr marL="381600" indent="-190800" algn="l" defTabSz="914400" rtl="0" eaLnBrk="1" latinLnBrk="0" hangingPunct="1">
        <a:lnSpc>
          <a:spcPct val="130000"/>
        </a:lnSpc>
        <a:spcBef>
          <a:spcPct val="20000"/>
        </a:spcBef>
        <a:buClr>
          <a:srgbClr val="F63E3E"/>
        </a:buClr>
        <a:buFont typeface="Arial" pitchFamily="34" charset="0"/>
        <a:buChar char="•"/>
        <a:defRPr sz="1600" kern="1200">
          <a:solidFill>
            <a:srgbClr val="414B56"/>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762000" y="2146300"/>
            <a:ext cx="5543550" cy="381000"/>
          </a:xfrm>
        </p:spPr>
        <p:txBody>
          <a:bodyPr/>
          <a:lstStyle/>
          <a:p>
            <a:pPr eaLnBrk="1" hangingPunct="1"/>
            <a:r>
              <a:rPr lang="en-GB" dirty="0" smtClean="0"/>
              <a:t>Aprisa SR</a:t>
            </a:r>
          </a:p>
        </p:txBody>
      </p:sp>
      <p:sp>
        <p:nvSpPr>
          <p:cNvPr id="8195" name="Rectangle 3"/>
          <p:cNvSpPr>
            <a:spLocks noGrp="1" noChangeArrowheads="1"/>
          </p:cNvSpPr>
          <p:nvPr>
            <p:ph type="subTitle" idx="1"/>
          </p:nvPr>
        </p:nvSpPr>
        <p:spPr/>
        <p:txBody>
          <a:bodyPr/>
          <a:lstStyle/>
          <a:p>
            <a:pPr marL="0" indent="0" eaLnBrk="1" hangingPunct="1"/>
            <a:r>
              <a:rPr lang="en-GB" dirty="0" smtClean="0"/>
              <a:t>Transitioning from legacy serial to IP</a:t>
            </a:r>
          </a:p>
        </p:txBody>
      </p:sp>
      <p:sp>
        <p:nvSpPr>
          <p:cNvPr id="8196" name="Rectangle 4"/>
          <p:cNvSpPr>
            <a:spLocks noChangeArrowheads="1"/>
          </p:cNvSpPr>
          <p:nvPr/>
        </p:nvSpPr>
        <p:spPr bwMode="auto">
          <a:xfrm>
            <a:off x="6046788" y="4492625"/>
            <a:ext cx="184150" cy="457200"/>
          </a:xfrm>
          <a:prstGeom prst="rect">
            <a:avLst/>
          </a:prstGeom>
          <a:noFill/>
          <a:ln w="9525">
            <a:noFill/>
            <a:miter lim="800000"/>
            <a:headEnd/>
            <a:tailEnd/>
          </a:ln>
        </p:spPr>
        <p:txBody>
          <a:bodyPr wrap="none">
            <a:spAutoFit/>
          </a:bodyPr>
          <a:lstStyle/>
          <a:p>
            <a:pPr algn="r">
              <a:spcBef>
                <a:spcPct val="0"/>
              </a:spcBef>
            </a:pPr>
            <a:endParaRPr lang="en-A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pPr eaLnBrk="1" hangingPunct="1"/>
            <a:r>
              <a:rPr lang="en-GB" dirty="0" smtClean="0"/>
              <a:t>Transitioning from legacy serial to IP</a:t>
            </a:r>
          </a:p>
        </p:txBody>
      </p:sp>
      <p:sp>
        <p:nvSpPr>
          <p:cNvPr id="6" name="Text Placeholder 5"/>
          <p:cNvSpPr>
            <a:spLocks noGrp="1"/>
          </p:cNvSpPr>
          <p:nvPr>
            <p:ph type="body" sz="quarter" idx="13"/>
          </p:nvPr>
        </p:nvSpPr>
        <p:spPr>
          <a:xfrm>
            <a:off x="381600" y="1144801"/>
            <a:ext cx="4556160" cy="4927405"/>
          </a:xfrm>
        </p:spPr>
        <p:txBody>
          <a:bodyPr/>
          <a:lstStyle/>
          <a:p>
            <a:pPr>
              <a:spcAft>
                <a:spcPts val="600"/>
              </a:spcAft>
            </a:pPr>
            <a:r>
              <a:rPr lang="en-NZ" dirty="0" smtClean="0"/>
              <a:t>The world is migrating from the use of legacy serial protocols and network infrastructure through to IP-based systems.</a:t>
            </a:r>
          </a:p>
          <a:p>
            <a:pPr>
              <a:spcAft>
                <a:spcPts val="600"/>
              </a:spcAft>
            </a:pPr>
            <a:r>
              <a:rPr lang="en-NZ" dirty="0" smtClean="0"/>
              <a:t>The benefits of IP, and IP SCADA networks, are becoming clearer. However, IP also brings additional security concerns that need to be addressed.</a:t>
            </a:r>
          </a:p>
          <a:p>
            <a:pPr>
              <a:spcAft>
                <a:spcPts val="600"/>
              </a:spcAft>
            </a:pPr>
            <a:r>
              <a:rPr lang="en-NZ" dirty="0" smtClean="0"/>
              <a:t>Equally clear is the fact that this migration will not happen immediately. Vendors need to support users with equipment that is both backwards-compatible and future-proof.</a:t>
            </a:r>
          </a:p>
          <a:p>
            <a:pPr lvl="0"/>
            <a:r>
              <a:rPr lang="en-NZ" dirty="0" smtClean="0"/>
              <a:t>The Aprisa SR has been designed with this future-proof approach in mind. </a:t>
            </a:r>
            <a:r>
              <a:rPr lang="en-US" kern="0" dirty="0" smtClean="0"/>
              <a:t>Plan for the future, protect the past. The best of both worlds.</a:t>
            </a:r>
          </a:p>
          <a:p>
            <a:endParaRPr lang="en-NZ" dirty="0"/>
          </a:p>
        </p:txBody>
      </p:sp>
      <p:sp>
        <p:nvSpPr>
          <p:cNvPr id="8" name="Rounded Rectangular Callout 7"/>
          <p:cNvSpPr/>
          <p:nvPr/>
        </p:nvSpPr>
        <p:spPr>
          <a:xfrm>
            <a:off x="5188017" y="4138863"/>
            <a:ext cx="3397718" cy="1934677"/>
          </a:xfrm>
          <a:prstGeom prst="wedgeRoundRectCallout">
            <a:avLst>
              <a:gd name="adj1" fmla="val 12725"/>
              <a:gd name="adj2" fmla="val -70475"/>
              <a:gd name="adj3" fmla="val 16667"/>
            </a:avLst>
          </a:prstGeom>
          <a:noFill/>
          <a:ln w="38100">
            <a:solidFill>
              <a:srgbClr val="F63E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rgbClr val="414B56"/>
                </a:solidFill>
                <a:latin typeface="Arial" pitchFamily="34" charset="0"/>
                <a:cs typeface="Arial" pitchFamily="34" charset="0"/>
              </a:rPr>
              <a:t>“The speed of technology change in the telecommunications market is high compared with utility technology. Utilities expect asset life of up to 40 years. This exposes utilities to risk of obsolescence and associated cost of maintaining obsolete technologies.”  [</a:t>
            </a:r>
            <a:r>
              <a:rPr lang="en-US" sz="1400" i="1" dirty="0" smtClean="0">
                <a:solidFill>
                  <a:srgbClr val="414B56"/>
                </a:solidFill>
                <a:latin typeface="Arial" pitchFamily="34" charset="0"/>
                <a:cs typeface="Arial" pitchFamily="34" charset="0"/>
              </a:rPr>
              <a:t>EON, EUTC 2009]</a:t>
            </a:r>
            <a:endParaRPr lang="en-US" sz="1400" dirty="0" smtClean="0">
              <a:solidFill>
                <a:srgbClr val="414B56"/>
              </a:solidFill>
              <a:latin typeface="Arial" pitchFamily="34" charset="0"/>
              <a:cs typeface="Arial" pitchFamily="34" charset="0"/>
            </a:endParaRPr>
          </a:p>
        </p:txBody>
      </p:sp>
      <p:pic>
        <p:nvPicPr>
          <p:cNvPr id="9" name="Picture 8" descr="Fotolia_21555258_M.jpg"/>
          <p:cNvPicPr>
            <a:picLocks noChangeAspect="1"/>
          </p:cNvPicPr>
          <p:nvPr/>
        </p:nvPicPr>
        <p:blipFill>
          <a:blip r:embed="rId3" cstate="print"/>
          <a:stretch>
            <a:fillRect/>
          </a:stretch>
        </p:blipFill>
        <p:spPr>
          <a:xfrm>
            <a:off x="5162845" y="1144800"/>
            <a:ext cx="3430016" cy="2286000"/>
          </a:xfrm>
          <a:prstGeom prst="rect">
            <a:avLst/>
          </a:prstGeom>
        </p:spPr>
      </p:pic>
      <p:sp>
        <p:nvSpPr>
          <p:cNvPr id="7" name="Rectangle 3"/>
          <p:cNvSpPr txBox="1">
            <a:spLocks noChangeAspect="1" noChangeArrowheads="1"/>
          </p:cNvSpPr>
          <p:nvPr/>
        </p:nvSpPr>
        <p:spPr bwMode="gray">
          <a:xfrm>
            <a:off x="5996537" y="3465093"/>
            <a:ext cx="2598823" cy="319238"/>
          </a:xfrm>
          <a:prstGeom prst="rect">
            <a:avLst/>
          </a:prstGeom>
          <a:noFill/>
          <a:ln w="9525">
            <a:noFill/>
            <a:miter lim="800000"/>
            <a:headEnd/>
            <a:tailEnd/>
          </a:ln>
        </p:spPr>
        <p:txBody>
          <a:bodyPr lIns="0" tIns="0" rIns="0" bIns="0"/>
          <a:lstStyle/>
          <a:p>
            <a:pPr algn="r">
              <a:lnSpc>
                <a:spcPct val="130000"/>
              </a:lnSpc>
              <a:spcBef>
                <a:spcPct val="20000"/>
              </a:spcBef>
              <a:defRPr/>
            </a:pPr>
            <a:r>
              <a:rPr lang="en-GB" sz="1200" kern="0" dirty="0" smtClean="0">
                <a:solidFill>
                  <a:srgbClr val="414B56"/>
                </a:solidFill>
                <a:latin typeface="Arial" pitchFamily="34" charset="0"/>
                <a:cs typeface="Arial" pitchFamily="34" charset="0"/>
              </a:rPr>
              <a:t>How far along the road are you?</a:t>
            </a:r>
            <a:endParaRPr lang="en-GB" sz="1600" kern="0" dirty="0">
              <a:solidFill>
                <a:srgbClr val="414B56"/>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a:t>What are the </a:t>
            </a:r>
            <a:r>
              <a:rPr lang="en-NZ" dirty="0" smtClean="0"/>
              <a:t>benefits of </a:t>
            </a:r>
            <a:r>
              <a:rPr lang="en-NZ" dirty="0"/>
              <a:t>an IP SCADA network</a:t>
            </a:r>
            <a:r>
              <a:rPr lang="en-NZ" dirty="0" smtClean="0"/>
              <a:t>?</a:t>
            </a:r>
            <a:endParaRPr lang="en-NZ"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53092" y="1144800"/>
            <a:ext cx="2612571"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 Placeholder 2"/>
          <p:cNvSpPr txBox="1">
            <a:spLocks/>
          </p:cNvSpPr>
          <p:nvPr/>
        </p:nvSpPr>
        <p:spPr>
          <a:xfrm>
            <a:off x="381600" y="1144801"/>
            <a:ext cx="5595688" cy="5164519"/>
          </a:xfrm>
          <a:prstGeom prst="rect">
            <a:avLst/>
          </a:prstGeom>
        </p:spPr>
        <p:txBody>
          <a:bodyPr vert="horz" lIns="91440" tIns="45720" rIns="91440" bIns="45720" rtlCol="0">
            <a:noAutofit/>
          </a:bodyPr>
          <a:lstStyle/>
          <a:p>
            <a:pPr marL="0" marR="0" lvl="0" indent="0" algn="l" defTabSz="914400" rtl="0" eaLnBrk="1" fontAlgn="auto" latinLnBrk="0" hangingPunct="1">
              <a:lnSpc>
                <a:spcPct val="130000"/>
              </a:lnSpc>
              <a:spcBef>
                <a:spcPct val="20000"/>
              </a:spcBef>
              <a:spcAft>
                <a:spcPts val="0"/>
              </a:spcAft>
              <a:buClr>
                <a:srgbClr val="FF4D4D"/>
              </a:buClr>
              <a:buSzTx/>
              <a:buFont typeface="Arial" pitchFamily="34" charset="0"/>
              <a:buNone/>
              <a:tabLst/>
              <a:defRPr/>
            </a:pPr>
            <a:r>
              <a:rPr kumimoji="0" lang="en-GB"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For utilities and SCADA,</a:t>
            </a:r>
            <a:r>
              <a:rPr kumimoji="0" lang="en-GB"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using IP has a number of benefits: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Network interoperability between devices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Over-the-air control of remote devices, e.g. SNMP</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Reduced requirement to visit remote sites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Ease of interface to modern PC and server systems</a:t>
            </a:r>
          </a:p>
          <a:p>
            <a:pPr marL="381600" lvl="1" indent="-190800">
              <a:lnSpc>
                <a:spcPct val="130000"/>
              </a:lnSpc>
              <a:spcBef>
                <a:spcPct val="20000"/>
              </a:spcBef>
              <a:spcAft>
                <a:spcPts val="600"/>
              </a:spcAft>
              <a:buClr>
                <a:srgbClr val="FF4D4D"/>
              </a:buClr>
              <a:buFont typeface="Times"/>
              <a:buChar char="•"/>
            </a:pPr>
            <a:r>
              <a:rPr lang="en-NZ" sz="1600" dirty="0" smtClean="0">
                <a:solidFill>
                  <a:srgbClr val="414B56"/>
                </a:solidFill>
                <a:latin typeface="Arial" pitchFamily="34" charset="0"/>
                <a:cs typeface="Arial" pitchFamily="34" charset="0"/>
              </a:rPr>
              <a:t>Common cabling systems</a:t>
            </a:r>
          </a:p>
          <a:p>
            <a:pPr>
              <a:lnSpc>
                <a:spcPct val="130000"/>
              </a:lnSpc>
              <a:spcBef>
                <a:spcPct val="20000"/>
              </a:spcBef>
              <a:spcAft>
                <a:spcPts val="600"/>
              </a:spcAft>
              <a:buClr>
                <a:srgbClr val="FF4D4D"/>
              </a:buClr>
              <a:defRPr/>
            </a:pPr>
            <a:r>
              <a:rPr lang="en-NZ" sz="1600" dirty="0" smtClean="0">
                <a:solidFill>
                  <a:srgbClr val="414B56"/>
                </a:solidFill>
                <a:latin typeface="Arial" pitchFamily="34" charset="0"/>
                <a:cs typeface="Arial" pitchFamily="34" charset="0"/>
              </a:rPr>
              <a:t>The migration to IP is not solely related to the benefits of IP: regulatory pressure or government cyber security concerns may mandate a security upgrade of existing serial network.</a:t>
            </a:r>
          </a:p>
          <a:p>
            <a:pPr>
              <a:lnSpc>
                <a:spcPct val="130000"/>
              </a:lnSpc>
              <a:spcBef>
                <a:spcPct val="20000"/>
              </a:spcBef>
              <a:buClr>
                <a:srgbClr val="FF4D4D"/>
              </a:buClr>
              <a:defRPr/>
            </a:pPr>
            <a:r>
              <a:rPr lang="en-NZ" sz="1600" dirty="0" smtClean="0">
                <a:solidFill>
                  <a:srgbClr val="414B56"/>
                </a:solidFill>
                <a:latin typeface="Arial" pitchFamily="34" charset="0"/>
                <a:cs typeface="Arial" pitchFamily="34" charset="0"/>
              </a:rPr>
              <a:t>Past infrastructure roll-outs have considered communications last. Critical equipment is selected first then then a supporting network designed. Moving to IP allows installation of network connectivity first, with the knowledge that all IP equipment choices can be supported.</a:t>
            </a:r>
          </a:p>
        </p:txBody>
      </p:sp>
    </p:spTree>
    <p:extLst>
      <p:ext uri="{BB962C8B-B14F-4D97-AF65-F5344CB8AC3E}">
        <p14:creationId xmlns:p14="http://schemas.microsoft.com/office/powerpoint/2010/main" xmlns="" val="2688128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SCADA equipment is evolving to support IP</a:t>
            </a:r>
            <a:endParaRPr lang="en-GB" dirty="0"/>
          </a:p>
        </p:txBody>
      </p:sp>
      <p:sp>
        <p:nvSpPr>
          <p:cNvPr id="3" name="Text Placeholder 2"/>
          <p:cNvSpPr>
            <a:spLocks noGrp="1"/>
          </p:cNvSpPr>
          <p:nvPr>
            <p:ph type="body" sz="quarter" idx="13"/>
          </p:nvPr>
        </p:nvSpPr>
        <p:spPr>
          <a:xfrm>
            <a:off x="381600" y="1144801"/>
            <a:ext cx="5422434" cy="5164519"/>
          </a:xfrm>
        </p:spPr>
        <p:txBody>
          <a:bodyPr>
            <a:noAutofit/>
          </a:bodyPr>
          <a:lstStyle/>
          <a:p>
            <a:pPr>
              <a:buClr>
                <a:srgbClr val="FF4D4D"/>
              </a:buClr>
            </a:pPr>
            <a:r>
              <a:rPr lang="en-GB" dirty="0" smtClean="0"/>
              <a:t>The benefits of IP mean that the latest generation of SCADA remote devices</a:t>
            </a:r>
            <a:r>
              <a:rPr lang="en-GB" baseline="30000" dirty="0" smtClean="0"/>
              <a:t>*</a:t>
            </a:r>
            <a:r>
              <a:rPr lang="en-GB" dirty="0" smtClean="0"/>
              <a:t> are IP based, with many advantages:</a:t>
            </a:r>
          </a:p>
          <a:p>
            <a:pPr lvl="1">
              <a:buClr>
                <a:srgbClr val="FF4D4D"/>
              </a:buClr>
              <a:buFont typeface="Times"/>
              <a:buChar char="•"/>
            </a:pPr>
            <a:r>
              <a:rPr lang="en-GB" dirty="0" smtClean="0"/>
              <a:t>Low cost, reliable, </a:t>
            </a:r>
            <a:r>
              <a:rPr lang="en-GB" dirty="0"/>
              <a:t>and scalable</a:t>
            </a:r>
          </a:p>
          <a:p>
            <a:pPr lvl="1">
              <a:buClr>
                <a:srgbClr val="FF4D4D"/>
              </a:buClr>
              <a:buFont typeface="Times"/>
              <a:buChar char="•"/>
            </a:pPr>
            <a:r>
              <a:rPr lang="en-GB" dirty="0" smtClean="0"/>
              <a:t>Widely accepted, a proven standard</a:t>
            </a:r>
          </a:p>
          <a:p>
            <a:pPr lvl="1">
              <a:buClr>
                <a:srgbClr val="FF4D4D"/>
              </a:buClr>
              <a:buFont typeface="Times"/>
              <a:buChar char="•"/>
            </a:pPr>
            <a:r>
              <a:rPr lang="en-GB" dirty="0" smtClean="0"/>
              <a:t>Network compatibility and interoperability</a:t>
            </a:r>
          </a:p>
          <a:p>
            <a:pPr lvl="1">
              <a:buClr>
                <a:srgbClr val="FF4D4D"/>
              </a:buClr>
              <a:buFont typeface="Times"/>
              <a:buChar char="•"/>
            </a:pPr>
            <a:r>
              <a:rPr lang="en-GB" dirty="0" smtClean="0"/>
              <a:t>Multiple applications share network resources (however, this does present a possible security issue)</a:t>
            </a:r>
          </a:p>
          <a:p>
            <a:pPr lvl="1">
              <a:spcAft>
                <a:spcPts val="600"/>
              </a:spcAft>
              <a:buClr>
                <a:srgbClr val="FF4D4D"/>
              </a:buClr>
              <a:buFont typeface="Times"/>
              <a:buChar char="•"/>
            </a:pPr>
            <a:r>
              <a:rPr lang="en-GB" dirty="0" smtClean="0"/>
              <a:t>Ubiquity, use over virtually any physical medium</a:t>
            </a:r>
          </a:p>
          <a:p>
            <a:pPr>
              <a:spcAft>
                <a:spcPts val="600"/>
              </a:spcAft>
              <a:buClr>
                <a:srgbClr val="FF4D4D"/>
              </a:buClr>
            </a:pPr>
            <a:r>
              <a:rPr lang="en-GB" dirty="0" smtClean="0"/>
              <a:t>However, there is a huge deployed base of older generation SCADA systems using serial RS-232/V.24. </a:t>
            </a:r>
          </a:p>
          <a:p>
            <a:pPr>
              <a:buClr>
                <a:srgbClr val="FF4D4D"/>
              </a:buClr>
            </a:pPr>
            <a:r>
              <a:rPr lang="en-GB" dirty="0" smtClean="0"/>
              <a:t>Network infrastructure, including radio devices, therefore needs to work with a huge range of SCADA equipment.</a:t>
            </a: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83340" y="2445045"/>
            <a:ext cx="2381250" cy="1162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3"/>
          <p:cNvSpPr txBox="1">
            <a:spLocks noChangeAspect="1" noChangeArrowheads="1"/>
          </p:cNvSpPr>
          <p:nvPr/>
        </p:nvSpPr>
        <p:spPr bwMode="gray">
          <a:xfrm>
            <a:off x="1992430" y="6150541"/>
            <a:ext cx="6651058" cy="319238"/>
          </a:xfrm>
          <a:prstGeom prst="rect">
            <a:avLst/>
          </a:prstGeom>
          <a:noFill/>
          <a:ln w="9525">
            <a:noFill/>
            <a:miter lim="800000"/>
            <a:headEnd/>
            <a:tailEnd/>
          </a:ln>
        </p:spPr>
        <p:txBody>
          <a:bodyPr lIns="0" tIns="0" rIns="0" bIns="0"/>
          <a:lstStyle/>
          <a:p>
            <a:pPr algn="r">
              <a:lnSpc>
                <a:spcPct val="130000"/>
              </a:lnSpc>
              <a:spcBef>
                <a:spcPct val="20000"/>
              </a:spcBef>
              <a:defRPr/>
            </a:pPr>
            <a:r>
              <a:rPr lang="en-GB" sz="1200" kern="0" dirty="0" smtClean="0">
                <a:solidFill>
                  <a:srgbClr val="414B56"/>
                </a:solidFill>
                <a:latin typeface="Arial" pitchFamily="34" charset="0"/>
                <a:cs typeface="Arial" pitchFamily="34" charset="0"/>
              </a:rPr>
              <a:t>* SCADA devices: remote terminal unit (RTU) or intelligent electronic device (IED)</a:t>
            </a:r>
            <a:endParaRPr lang="en-GB" sz="1600" kern="0" dirty="0">
              <a:solidFill>
                <a:srgbClr val="414B56"/>
              </a:solidFill>
              <a:latin typeface="Arial" pitchFamily="34" charset="0"/>
              <a:cs typeface="Arial" pitchFamily="34" charset="0"/>
            </a:endParaRPr>
          </a:p>
        </p:txBody>
      </p:sp>
    </p:spTree>
    <p:extLst>
      <p:ext uri="{BB962C8B-B14F-4D97-AF65-F5344CB8AC3E}">
        <p14:creationId xmlns:p14="http://schemas.microsoft.com/office/powerpoint/2010/main" xmlns="" val="601517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a:t>Why is a future-proof approach essential</a:t>
            </a:r>
            <a:r>
              <a:rPr lang="en-NZ" dirty="0" smtClean="0"/>
              <a:t>?</a:t>
            </a:r>
            <a:endParaRPr lang="en-NZ"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r="15221"/>
          <a:stretch>
            <a:fillRect/>
          </a:stretch>
        </p:blipFill>
        <p:spPr bwMode="auto">
          <a:xfrm>
            <a:off x="5442180" y="1192121"/>
            <a:ext cx="3105055" cy="28184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ext Placeholder 2"/>
          <p:cNvSpPr txBox="1">
            <a:spLocks/>
          </p:cNvSpPr>
          <p:nvPr/>
        </p:nvSpPr>
        <p:spPr>
          <a:xfrm>
            <a:off x="381600" y="1144801"/>
            <a:ext cx="5114425" cy="5164519"/>
          </a:xfrm>
          <a:prstGeom prst="rect">
            <a:avLst/>
          </a:prstGeom>
        </p:spPr>
        <p:txBody>
          <a:bodyPr vert="horz" lIns="91440" tIns="45720" rIns="91440" bIns="45720" rtlCol="0">
            <a:noAutofit/>
          </a:bodyPr>
          <a:lstStyle/>
          <a:p>
            <a:pPr marL="0" marR="0" lvl="0" indent="0" algn="l" defTabSz="914400" rtl="0" eaLnBrk="1" fontAlgn="auto" latinLnBrk="0" hangingPunct="1">
              <a:lnSpc>
                <a:spcPct val="130000"/>
              </a:lnSpc>
              <a:spcBef>
                <a:spcPct val="20000"/>
              </a:spcBef>
              <a:spcAft>
                <a:spcPts val="0"/>
              </a:spcAft>
              <a:buClr>
                <a:srgbClr val="FF4D4D"/>
              </a:buClr>
              <a:buSzTx/>
              <a:buFont typeface="Arial" pitchFamily="34" charset="0"/>
              <a:buNone/>
              <a:tabLst/>
              <a:defRPr/>
            </a:pPr>
            <a:r>
              <a:rPr kumimoji="0" lang="en-GB"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The complexities of</a:t>
            </a:r>
            <a:r>
              <a:rPr kumimoji="0" lang="en-GB"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 the real world mean that this migration from serial to IP cannot take place immediately</a:t>
            </a:r>
            <a:r>
              <a:rPr kumimoji="0" lang="en-NZ"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rPr>
              <a:t>:</a:t>
            </a:r>
            <a:endParaRPr kumimoji="0" lang="en-GB"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endParaRP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Not all SCADA equipment can be economically replaced in a single ‘forklift’ upgrade </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Some specific types of sensor may not have IP interfaces while newer devices may not support serial connection</a:t>
            </a:r>
          </a:p>
          <a:p>
            <a:pPr marL="381600" lvl="1" indent="-190800">
              <a:lnSpc>
                <a:spcPct val="130000"/>
              </a:lnSpc>
              <a:spcBef>
                <a:spcPct val="20000"/>
              </a:spcBef>
              <a:spcAft>
                <a:spcPts val="600"/>
              </a:spcAft>
              <a:buClr>
                <a:srgbClr val="FF4D4D"/>
              </a:buClr>
              <a:buFont typeface="Times"/>
              <a:buChar char="•"/>
            </a:pPr>
            <a:r>
              <a:rPr lang="en-NZ" sz="1600" dirty="0" smtClean="0">
                <a:solidFill>
                  <a:srgbClr val="414B56"/>
                </a:solidFill>
                <a:latin typeface="Arial" pitchFamily="34" charset="0"/>
                <a:cs typeface="Arial" pitchFamily="34" charset="0"/>
              </a:rPr>
              <a:t>This results in a combination of both new IP and legacy serial SCADA devices in the field</a:t>
            </a:r>
          </a:p>
          <a:p>
            <a:pPr lvl="0">
              <a:lnSpc>
                <a:spcPct val="130000"/>
              </a:lnSpc>
              <a:spcBef>
                <a:spcPct val="20000"/>
              </a:spcBef>
              <a:buClr>
                <a:srgbClr val="FF4D4D"/>
              </a:buClr>
              <a:defRPr/>
            </a:pPr>
            <a:r>
              <a:rPr lang="en-NZ" sz="1600" dirty="0" smtClean="0">
                <a:solidFill>
                  <a:srgbClr val="414B56"/>
                </a:solidFill>
                <a:latin typeface="Arial" pitchFamily="34" charset="0"/>
                <a:cs typeface="Arial" pitchFamily="34" charset="0"/>
              </a:rPr>
              <a:t>Communications infrastructure needs to </a:t>
            </a:r>
            <a:r>
              <a:rPr lang="en-GB" sz="1600" dirty="0" smtClean="0">
                <a:solidFill>
                  <a:srgbClr val="414B56"/>
                </a:solidFill>
                <a:latin typeface="Arial" pitchFamily="34" charset="0"/>
                <a:cs typeface="Arial" pitchFamily="34" charset="0"/>
              </a:rPr>
              <a:t>support this combination of serial and IP devices, as well as ensuring an upgrade path between the two and simultaneous support for both.</a:t>
            </a:r>
          </a:p>
        </p:txBody>
      </p:sp>
    </p:spTree>
    <p:extLst>
      <p:ext uri="{BB962C8B-B14F-4D97-AF65-F5344CB8AC3E}">
        <p14:creationId xmlns:p14="http://schemas.microsoft.com/office/powerpoint/2010/main" xmlns="" val="1991953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a:t>How does the Aprisa SR make this easy?</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16317" y="1217280"/>
            <a:ext cx="2847975" cy="1447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 Placeholder 2"/>
          <p:cNvSpPr txBox="1">
            <a:spLocks/>
          </p:cNvSpPr>
          <p:nvPr/>
        </p:nvSpPr>
        <p:spPr>
          <a:xfrm>
            <a:off x="381600" y="1144801"/>
            <a:ext cx="5114425" cy="5164519"/>
          </a:xfrm>
          <a:prstGeom prst="rect">
            <a:avLst/>
          </a:prstGeom>
        </p:spPr>
        <p:txBody>
          <a:bodyPr vert="horz" lIns="91440" tIns="45720" rIns="91440" bIns="45720" rtlCol="0">
            <a:noAutofit/>
          </a:bodyPr>
          <a:lstStyle/>
          <a:p>
            <a:pPr lvl="0">
              <a:lnSpc>
                <a:spcPct val="130000"/>
              </a:lnSpc>
              <a:spcBef>
                <a:spcPct val="20000"/>
              </a:spcBef>
              <a:spcAft>
                <a:spcPts val="600"/>
              </a:spcAft>
              <a:buClr>
                <a:srgbClr val="FF4D4D"/>
              </a:buClr>
            </a:pPr>
            <a:r>
              <a:rPr lang="en-NZ" sz="1600" dirty="0" smtClean="0">
                <a:solidFill>
                  <a:srgbClr val="414B56"/>
                </a:solidFill>
                <a:latin typeface="Arial" pitchFamily="34" charset="0"/>
                <a:cs typeface="Arial" pitchFamily="34" charset="0"/>
              </a:rPr>
              <a:t>The Aprisa SR provides a means to mix legacy serial and modern IP SCADA elements in one unified network: even serial devices can be connected via IP using the terminal server feature.</a:t>
            </a:r>
          </a:p>
          <a:p>
            <a:pPr lvl="0">
              <a:lnSpc>
                <a:spcPct val="130000"/>
              </a:lnSpc>
              <a:spcBef>
                <a:spcPct val="20000"/>
              </a:spcBef>
              <a:buClr>
                <a:srgbClr val="FF4D4D"/>
              </a:buClr>
            </a:pPr>
            <a:r>
              <a:rPr lang="en-NZ" sz="1600" dirty="0" smtClean="0">
                <a:solidFill>
                  <a:srgbClr val="414B56"/>
                </a:solidFill>
                <a:latin typeface="Arial" pitchFamily="34" charset="0"/>
                <a:cs typeface="Arial" pitchFamily="34" charset="0"/>
              </a:rPr>
              <a:t>Additional benefits include:</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The advanced 360 degree security measures provided by the Aprisa SR allow older devices to be secured by ‘wrapping’ unsecured traffic into a securely protected radio infrastructure</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The network management features of the</a:t>
            </a:r>
            <a:br>
              <a:rPr lang="en-NZ" sz="1600" dirty="0" smtClean="0">
                <a:solidFill>
                  <a:srgbClr val="414B56"/>
                </a:solidFill>
                <a:latin typeface="Arial" pitchFamily="34" charset="0"/>
                <a:cs typeface="Arial" pitchFamily="34" charset="0"/>
              </a:rPr>
            </a:br>
            <a:r>
              <a:rPr lang="en-NZ" sz="1600" dirty="0" smtClean="0">
                <a:solidFill>
                  <a:srgbClr val="414B56"/>
                </a:solidFill>
                <a:latin typeface="Arial" pitchFamily="34" charset="0"/>
                <a:cs typeface="Arial" pitchFamily="34" charset="0"/>
              </a:rPr>
              <a:t>Aprisa SR enable visibility of remote sites as an integral part of the radio</a:t>
            </a:r>
          </a:p>
        </p:txBody>
      </p:sp>
    </p:spTree>
    <p:extLst>
      <p:ext uri="{BB962C8B-B14F-4D97-AF65-F5344CB8AC3E}">
        <p14:creationId xmlns:p14="http://schemas.microsoft.com/office/powerpoint/2010/main" xmlns="" val="1088653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dirty="0" smtClean="0"/>
              <a:t>An aside on the security issues with IP</a:t>
            </a:r>
            <a:endParaRPr lang="en-NZ" dirty="0"/>
          </a:p>
        </p:txBody>
      </p:sp>
      <p:sp>
        <p:nvSpPr>
          <p:cNvPr id="6" name="Text Placeholder 2"/>
          <p:cNvSpPr txBox="1">
            <a:spLocks/>
          </p:cNvSpPr>
          <p:nvPr/>
        </p:nvSpPr>
        <p:spPr>
          <a:xfrm>
            <a:off x="381600" y="1144801"/>
            <a:ext cx="4594661" cy="5164519"/>
          </a:xfrm>
          <a:prstGeom prst="rect">
            <a:avLst/>
          </a:prstGeom>
        </p:spPr>
        <p:txBody>
          <a:bodyPr vert="horz" lIns="91440" tIns="45720" rIns="91440" bIns="45720" rtlCol="0">
            <a:noAutofit/>
          </a:bodyPr>
          <a:lstStyle/>
          <a:p>
            <a:pPr lvl="0">
              <a:lnSpc>
                <a:spcPct val="130000"/>
              </a:lnSpc>
              <a:spcBef>
                <a:spcPct val="20000"/>
              </a:spcBef>
              <a:buClr>
                <a:srgbClr val="FF4D4D"/>
              </a:buClr>
            </a:pPr>
            <a:r>
              <a:rPr lang="en-NZ" sz="1600" dirty="0" smtClean="0">
                <a:solidFill>
                  <a:srgbClr val="414B56"/>
                </a:solidFill>
                <a:latin typeface="Arial" pitchFamily="34" charset="0"/>
                <a:cs typeface="Arial" pitchFamily="34" charset="0"/>
              </a:rPr>
              <a:t>Use of an IP network contributes to security concerns: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Using IP is not the same as sharing with the Internet but they share the same protocols and interconnections need very careful management</a:t>
            </a:r>
          </a:p>
          <a:p>
            <a:pPr marL="381600" lvl="1" indent="-190800">
              <a:lnSpc>
                <a:spcPct val="130000"/>
              </a:lnSpc>
              <a:spcBef>
                <a:spcPct val="20000"/>
              </a:spcBef>
              <a:spcAft>
                <a:spcPts val="600"/>
              </a:spcAft>
              <a:buClr>
                <a:srgbClr val="FF4D4D"/>
              </a:buClr>
              <a:buFont typeface="Times"/>
              <a:buChar char="•"/>
            </a:pPr>
            <a:r>
              <a:rPr lang="en-NZ" sz="1600" dirty="0" smtClean="0">
                <a:solidFill>
                  <a:srgbClr val="414B56"/>
                </a:solidFill>
                <a:latin typeface="Arial" pitchFamily="34" charset="0"/>
                <a:cs typeface="Arial" pitchFamily="34" charset="0"/>
              </a:rPr>
              <a:t>Even when fully isolated the use of IP provides a standard interface for an attack is physical access is possible </a:t>
            </a:r>
          </a:p>
          <a:p>
            <a:pPr lvl="0">
              <a:lnSpc>
                <a:spcPct val="130000"/>
              </a:lnSpc>
              <a:spcBef>
                <a:spcPct val="20000"/>
              </a:spcBef>
              <a:buClr>
                <a:srgbClr val="FF4D4D"/>
              </a:buClr>
              <a:defRPr/>
            </a:pPr>
            <a:r>
              <a:rPr lang="en-GB" sz="1600" dirty="0" smtClean="0">
                <a:solidFill>
                  <a:srgbClr val="414B56"/>
                </a:solidFill>
                <a:latin typeface="Arial" pitchFamily="34" charset="0"/>
                <a:cs typeface="Arial" pitchFamily="34" charset="0"/>
              </a:rPr>
              <a:t>This is one of the reasons why the Aprisa SR incorporates such comprehensive security mechanisms.</a:t>
            </a:r>
          </a:p>
        </p:txBody>
      </p:sp>
      <p:pic>
        <p:nvPicPr>
          <p:cNvPr id="5" name="Picture 4" descr="Hand.jpg"/>
          <p:cNvPicPr>
            <a:picLocks noChangeAspect="1"/>
          </p:cNvPicPr>
          <p:nvPr/>
        </p:nvPicPr>
        <p:blipFill>
          <a:blip r:embed="rId3" cstate="print"/>
          <a:stretch>
            <a:fillRect/>
          </a:stretch>
        </p:blipFill>
        <p:spPr>
          <a:xfrm>
            <a:off x="5026472" y="1144800"/>
            <a:ext cx="3424052" cy="2286000"/>
          </a:xfrm>
          <a:prstGeom prst="rect">
            <a:avLst/>
          </a:prstGeom>
        </p:spPr>
      </p:pic>
    </p:spTree>
    <p:extLst>
      <p:ext uri="{BB962C8B-B14F-4D97-AF65-F5344CB8AC3E}">
        <p14:creationId xmlns:p14="http://schemas.microsoft.com/office/powerpoint/2010/main" xmlns="" val="3707357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9" name="Picture 4" descr="Fotolia_21460811_M.jpg"/>
          <p:cNvPicPr>
            <a:picLocks noChangeAspect="1"/>
          </p:cNvPicPr>
          <p:nvPr/>
        </p:nvPicPr>
        <p:blipFill>
          <a:blip r:embed="rId3" cstate="print">
            <a:lum bright="20000"/>
          </a:blip>
          <a:srcRect/>
          <a:stretch>
            <a:fillRect/>
          </a:stretch>
        </p:blipFill>
        <p:spPr bwMode="auto">
          <a:xfrm>
            <a:off x="4860032" y="533400"/>
            <a:ext cx="3689612" cy="3471664"/>
          </a:xfrm>
          <a:prstGeom prst="rect">
            <a:avLst/>
          </a:prstGeom>
          <a:noFill/>
          <a:ln w="9525">
            <a:noFill/>
            <a:miter lim="800000"/>
            <a:headEnd/>
            <a:tailEnd/>
          </a:ln>
        </p:spPr>
      </p:pic>
      <p:sp>
        <p:nvSpPr>
          <p:cNvPr id="26626" name="Rectangle 2"/>
          <p:cNvSpPr>
            <a:spLocks noGrp="1" noChangeArrowheads="1"/>
          </p:cNvSpPr>
          <p:nvPr>
            <p:ph type="title"/>
          </p:nvPr>
        </p:nvSpPr>
        <p:spPr/>
        <p:txBody>
          <a:bodyPr>
            <a:noAutofit/>
          </a:bodyPr>
          <a:lstStyle/>
          <a:p>
            <a:pPr eaLnBrk="1" hangingPunct="1"/>
            <a:r>
              <a:rPr lang="en-GB" dirty="0" smtClean="0"/>
              <a:t>Benefits of the future-proof approach</a:t>
            </a:r>
          </a:p>
        </p:txBody>
      </p:sp>
      <p:sp>
        <p:nvSpPr>
          <p:cNvPr id="9" name="Text Placeholder 2"/>
          <p:cNvSpPr txBox="1">
            <a:spLocks/>
          </p:cNvSpPr>
          <p:nvPr/>
        </p:nvSpPr>
        <p:spPr>
          <a:xfrm>
            <a:off x="381601" y="1144801"/>
            <a:ext cx="4479158" cy="5164519"/>
          </a:xfrm>
          <a:prstGeom prst="rect">
            <a:avLst/>
          </a:prstGeom>
        </p:spPr>
        <p:txBody>
          <a:bodyPr vert="horz" lIns="91440" tIns="45720" rIns="91440" bIns="45720" rtlCol="0">
            <a:noAutofit/>
          </a:bodyPr>
          <a:lstStyle/>
          <a:p>
            <a:pPr lvl="0">
              <a:lnSpc>
                <a:spcPct val="130000"/>
              </a:lnSpc>
              <a:spcBef>
                <a:spcPct val="20000"/>
              </a:spcBef>
              <a:buClr>
                <a:srgbClr val="FF4D4D"/>
              </a:buClr>
            </a:pPr>
            <a:r>
              <a:rPr lang="en-GB" sz="1600" dirty="0" smtClean="0">
                <a:solidFill>
                  <a:srgbClr val="414B56"/>
                </a:solidFill>
                <a:latin typeface="Arial" pitchFamily="34" charset="0"/>
                <a:cs typeface="Arial" pitchFamily="34" charset="0"/>
              </a:rPr>
              <a:t>With </a:t>
            </a:r>
            <a:r>
              <a:rPr kumimoji="0" lang="en-GB" sz="1600" b="0" i="0" u="none" strike="noStrike" kern="1200" cap="none" spc="0" normalizeH="0" baseline="0" noProof="0" dirty="0" smtClean="0">
                <a:ln>
                  <a:noFill/>
                </a:ln>
                <a:solidFill>
                  <a:srgbClr val="414B56"/>
                </a:solidFill>
                <a:effectLst/>
                <a:uLnTx/>
                <a:uFillTx/>
                <a:latin typeface="Arial" pitchFamily="34" charset="0"/>
                <a:ea typeface="+mn-ea"/>
                <a:cs typeface="Arial" pitchFamily="34" charset="0"/>
              </a:rPr>
              <a:t>lengthy </a:t>
            </a:r>
            <a:r>
              <a:rPr lang="en-GB" sz="1600" kern="0" dirty="0" smtClean="0">
                <a:solidFill>
                  <a:srgbClr val="414B56"/>
                </a:solidFill>
                <a:latin typeface="Arial" pitchFamily="34" charset="0"/>
                <a:cs typeface="Arial" pitchFamily="34" charset="0"/>
              </a:rPr>
              <a:t>deployment cycles and a huge legacy asset base, the future-proof approach of the Aprisa SR provides a number of benefits:</a:t>
            </a:r>
            <a:endParaRPr kumimoji="0" lang="en-GB" sz="1600" b="0" i="0" u="none" strike="noStrike" kern="1200" cap="none" spc="0" normalizeH="0" noProof="0" dirty="0" smtClean="0">
              <a:ln>
                <a:noFill/>
              </a:ln>
              <a:solidFill>
                <a:srgbClr val="414B56"/>
              </a:solidFill>
              <a:effectLst/>
              <a:uLnTx/>
              <a:uFillTx/>
              <a:latin typeface="Arial" pitchFamily="34" charset="0"/>
              <a:ea typeface="+mn-ea"/>
              <a:cs typeface="Arial" pitchFamily="34" charset="0"/>
            </a:endParaRP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Migration from serial to IP at your own pace</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Integration of new communications infrastructure into current network topologies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Upgrade units from serial to IP as needed</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Support for multiple SCADA protocols</a:t>
            </a:r>
          </a:p>
          <a:p>
            <a:pPr marL="381600" lvl="1" indent="-190800">
              <a:lnSpc>
                <a:spcPct val="130000"/>
              </a:lnSpc>
              <a:spcBef>
                <a:spcPct val="20000"/>
              </a:spcBef>
              <a:buClr>
                <a:srgbClr val="FF4D4D"/>
              </a:buClr>
              <a:buFont typeface="Times"/>
              <a:buChar char="•"/>
            </a:pPr>
            <a:r>
              <a:rPr lang="en-NZ" sz="1600" dirty="0" smtClean="0">
                <a:solidFill>
                  <a:srgbClr val="414B56"/>
                </a:solidFill>
                <a:latin typeface="Arial" pitchFamily="34" charset="0"/>
                <a:cs typeface="Arial" pitchFamily="34" charset="0"/>
              </a:rPr>
              <a:t>Software upgradeable for long term deployments over the life of the network</a:t>
            </a:r>
          </a:p>
        </p:txBody>
      </p:sp>
      <p:sp>
        <p:nvSpPr>
          <p:cNvPr id="10" name="Rounded Rectangular Callout 9"/>
          <p:cNvSpPr/>
          <p:nvPr/>
        </p:nvSpPr>
        <p:spPr>
          <a:xfrm>
            <a:off x="5120640" y="4494998"/>
            <a:ext cx="3224463" cy="1260909"/>
          </a:xfrm>
          <a:prstGeom prst="wedgeRoundRectCallout">
            <a:avLst>
              <a:gd name="adj1" fmla="val 13356"/>
              <a:gd name="adj2" fmla="val -68150"/>
              <a:gd name="adj3" fmla="val 16667"/>
            </a:avLst>
          </a:prstGeom>
          <a:noFill/>
          <a:ln w="38100">
            <a:solidFill>
              <a:srgbClr val="F63E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rgbClr val="414B56"/>
                </a:solidFill>
                <a:latin typeface="Arial" pitchFamily="34" charset="0"/>
                <a:cs typeface="Arial" pitchFamily="34" charset="0"/>
              </a:rPr>
              <a:t>“</a:t>
            </a:r>
            <a:r>
              <a:rPr lang="en-NZ" sz="1400" dirty="0" smtClean="0">
                <a:solidFill>
                  <a:srgbClr val="414B56"/>
                </a:solidFill>
                <a:latin typeface="Arial" pitchFamily="34" charset="0"/>
                <a:cs typeface="Arial" pitchFamily="34" charset="0"/>
              </a:rPr>
              <a:t>Utility cables last 100 years, transformers 30-60 years, overhead lines 40 years. So when a utility buys: it’s not for Christmas, it’s for life.”... ESB Networks, 2010</a:t>
            </a:r>
            <a:endParaRPr lang="en-US" sz="1400" dirty="0" smtClean="0">
              <a:solidFill>
                <a:srgbClr val="414B56"/>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1700</TotalTime>
  <Words>801</Words>
  <Application>Microsoft Office PowerPoint</Application>
  <PresentationFormat>On-screen Show (4:3)</PresentationFormat>
  <Paragraphs>60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Aprisa SR</vt:lpstr>
      <vt:lpstr>Transitioning from legacy serial to IP</vt:lpstr>
      <vt:lpstr>What are the benefits of an IP SCADA network?</vt:lpstr>
      <vt:lpstr>SCADA equipment is evolving to support IP</vt:lpstr>
      <vt:lpstr>Why is a future-proof approach essential?</vt:lpstr>
      <vt:lpstr>How does the Aprisa SR make this easy?</vt:lpstr>
      <vt:lpstr>An aside on the security issues with IP</vt:lpstr>
      <vt:lpstr>Benefits of the future-proof approach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Nicky Dibben</dc:creator>
  <cp:lastModifiedBy>Doug Connor</cp:lastModifiedBy>
  <cp:revision>84</cp:revision>
  <dcterms:created xsi:type="dcterms:W3CDTF">2010-03-16T11:59:34Z</dcterms:created>
  <dcterms:modified xsi:type="dcterms:W3CDTF">2012-04-12T23:38:16Z</dcterms:modified>
</cp:coreProperties>
</file>