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7" r:id="rId2"/>
    <p:sldId id="301" r:id="rId3"/>
    <p:sldId id="314" r:id="rId4"/>
    <p:sldId id="308" r:id="rId5"/>
    <p:sldId id="304" r:id="rId6"/>
    <p:sldId id="309" r:id="rId7"/>
    <p:sldId id="311" r:id="rId8"/>
    <p:sldId id="315" r:id="rId9"/>
    <p:sldId id="312" r:id="rId10"/>
    <p:sldId id="306" r:id="rId11"/>
    <p:sldId id="31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Smith" initials="P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4B56"/>
    <a:srgbClr val="F63E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2298" y="-9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52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418DF-DD72-4403-AA3A-39CF3BB2E27D}" type="doc">
      <dgm:prSet loTypeId="urn:microsoft.com/office/officeart/2005/8/layout/venn1" loCatId="relationship" qsTypeId="urn:microsoft.com/office/officeart/2005/8/quickstyle/simple1" qsCatId="simple" csTypeId="urn:microsoft.com/office/officeart/2005/8/colors/accent1_2" csCatId="accent1" phldr="1"/>
      <dgm:spPr/>
    </dgm:pt>
    <dgm:pt modelId="{FA5093C2-27A4-4338-8262-A356C6B1802D}">
      <dgm:prSet phldrT="[Text]" custT="1"/>
      <dgm:spPr>
        <a:noFill/>
        <a:ln w="31750">
          <a:solidFill>
            <a:srgbClr val="F63E3E"/>
          </a:solidFill>
        </a:ln>
      </dgm:spPr>
      <dgm:t>
        <a:bodyPr/>
        <a:lstStyle/>
        <a:p>
          <a:pPr>
            <a:spcAft>
              <a:spcPts val="600"/>
            </a:spcAft>
          </a:pPr>
          <a:r>
            <a:rPr lang="en-NZ" sz="1400" dirty="0" smtClean="0">
              <a:solidFill>
                <a:srgbClr val="414B56"/>
              </a:solidFill>
              <a:latin typeface="Arial" pitchFamily="34" charset="0"/>
              <a:cs typeface="Arial" pitchFamily="34" charset="0"/>
            </a:rPr>
            <a:t>Power consumption</a:t>
          </a:r>
        </a:p>
        <a:p>
          <a:pPr>
            <a:spcAft>
              <a:spcPts val="3000"/>
            </a:spcAft>
          </a:pPr>
          <a:endParaRPr lang="en-NZ" sz="1600" dirty="0">
            <a:solidFill>
              <a:srgbClr val="F63E3E"/>
            </a:solidFill>
            <a:latin typeface="Arial" pitchFamily="34" charset="0"/>
            <a:cs typeface="Arial" pitchFamily="34" charset="0"/>
          </a:endParaRPr>
        </a:p>
      </dgm:t>
    </dgm:pt>
    <dgm:pt modelId="{F74EA6CC-FCD7-4A93-AE65-8A3356FC8F0F}" type="parTrans" cxnId="{195BF0A6-BAEF-4745-9296-F32015D776E5}">
      <dgm:prSet/>
      <dgm:spPr/>
      <dgm:t>
        <a:bodyPr/>
        <a:lstStyle/>
        <a:p>
          <a:endParaRPr lang="en-NZ"/>
        </a:p>
      </dgm:t>
    </dgm:pt>
    <dgm:pt modelId="{E071E69B-E1F1-4A83-8100-5D38A64F3395}" type="sibTrans" cxnId="{195BF0A6-BAEF-4745-9296-F32015D776E5}">
      <dgm:prSet/>
      <dgm:spPr/>
      <dgm:t>
        <a:bodyPr/>
        <a:lstStyle/>
        <a:p>
          <a:endParaRPr lang="en-NZ"/>
        </a:p>
      </dgm:t>
    </dgm:pt>
    <dgm:pt modelId="{05D66EB2-6605-4456-8840-0AA9D28F95B0}">
      <dgm:prSet phldrT="[Text]" custT="1"/>
      <dgm:spPr>
        <a:noFill/>
        <a:ln w="31750">
          <a:solidFill>
            <a:srgbClr val="F63E3E"/>
          </a:solidFill>
        </a:ln>
      </dgm:spPr>
      <dgm:t>
        <a:bodyPr/>
        <a:lstStyle/>
        <a:p>
          <a:r>
            <a:rPr lang="en-NZ" sz="1400" dirty="0" smtClean="0">
              <a:solidFill>
                <a:srgbClr val="414B56"/>
              </a:solidFill>
              <a:latin typeface="Arial" pitchFamily="34" charset="0"/>
              <a:cs typeface="Arial" pitchFamily="34" charset="0"/>
            </a:rPr>
            <a:t>Cost</a:t>
          </a:r>
          <a:endParaRPr lang="en-NZ" sz="1800" dirty="0" smtClean="0">
            <a:solidFill>
              <a:srgbClr val="414B56"/>
            </a:solidFill>
            <a:latin typeface="Arial" pitchFamily="34" charset="0"/>
            <a:cs typeface="Arial" pitchFamily="34" charset="0"/>
          </a:endParaRPr>
        </a:p>
      </dgm:t>
    </dgm:pt>
    <dgm:pt modelId="{53AF2CD2-DDC8-48EF-8F89-BCD6108346A6}" type="parTrans" cxnId="{5AA42731-D124-4410-BF57-546BC16BCAF6}">
      <dgm:prSet/>
      <dgm:spPr/>
      <dgm:t>
        <a:bodyPr/>
        <a:lstStyle/>
        <a:p>
          <a:endParaRPr lang="en-NZ"/>
        </a:p>
      </dgm:t>
    </dgm:pt>
    <dgm:pt modelId="{AE9D4D57-19A5-4983-B073-1BE9B0C9C726}" type="sibTrans" cxnId="{5AA42731-D124-4410-BF57-546BC16BCAF6}">
      <dgm:prSet/>
      <dgm:spPr/>
      <dgm:t>
        <a:bodyPr/>
        <a:lstStyle/>
        <a:p>
          <a:endParaRPr lang="en-NZ"/>
        </a:p>
      </dgm:t>
    </dgm:pt>
    <dgm:pt modelId="{83CC09E4-82B1-43B9-90E6-0D69CE6DCBB6}">
      <dgm:prSet phldrT="[Text]" custT="1"/>
      <dgm:spPr>
        <a:noFill/>
        <a:ln w="31750">
          <a:solidFill>
            <a:srgbClr val="F63E3E"/>
          </a:solidFill>
        </a:ln>
      </dgm:spPr>
      <dgm:t>
        <a:bodyPr/>
        <a:lstStyle/>
        <a:p>
          <a:r>
            <a:rPr lang="en-NZ" sz="1400" dirty="0" smtClean="0">
              <a:solidFill>
                <a:srgbClr val="414B56"/>
              </a:solidFill>
              <a:latin typeface="Arial" pitchFamily="34" charset="0"/>
              <a:cs typeface="Arial" pitchFamily="34" charset="0"/>
            </a:rPr>
            <a:t>RF performance</a:t>
          </a:r>
        </a:p>
      </dgm:t>
    </dgm:pt>
    <dgm:pt modelId="{939A8646-B048-40F8-A5FB-3E6DAF5A744A}" type="parTrans" cxnId="{457A45E8-8D2C-4038-BDB1-2AEF242BD1F6}">
      <dgm:prSet/>
      <dgm:spPr/>
      <dgm:t>
        <a:bodyPr/>
        <a:lstStyle/>
        <a:p>
          <a:endParaRPr lang="en-NZ"/>
        </a:p>
      </dgm:t>
    </dgm:pt>
    <dgm:pt modelId="{18527C11-2ACB-440C-BBC1-68B98FEC1630}" type="sibTrans" cxnId="{457A45E8-8D2C-4038-BDB1-2AEF242BD1F6}">
      <dgm:prSet/>
      <dgm:spPr/>
      <dgm:t>
        <a:bodyPr/>
        <a:lstStyle/>
        <a:p>
          <a:endParaRPr lang="en-NZ"/>
        </a:p>
      </dgm:t>
    </dgm:pt>
    <dgm:pt modelId="{CA363D6F-4CF3-469D-BF24-B9586157CF22}" type="pres">
      <dgm:prSet presAssocID="{AAE418DF-DD72-4403-AA3A-39CF3BB2E27D}" presName="compositeShape" presStyleCnt="0">
        <dgm:presLayoutVars>
          <dgm:chMax val="7"/>
          <dgm:dir/>
          <dgm:resizeHandles val="exact"/>
        </dgm:presLayoutVars>
      </dgm:prSet>
      <dgm:spPr/>
    </dgm:pt>
    <dgm:pt modelId="{F59A59B5-E3E0-46F1-A6AF-CA59D2B292D0}" type="pres">
      <dgm:prSet presAssocID="{FA5093C2-27A4-4338-8262-A356C6B1802D}" presName="circ1" presStyleLbl="vennNode1" presStyleIdx="0" presStyleCnt="3"/>
      <dgm:spPr/>
      <dgm:t>
        <a:bodyPr/>
        <a:lstStyle/>
        <a:p>
          <a:endParaRPr lang="en-NZ"/>
        </a:p>
      </dgm:t>
    </dgm:pt>
    <dgm:pt modelId="{ECA0DEC4-D670-46EC-8374-7BE2530E5DAD}" type="pres">
      <dgm:prSet presAssocID="{FA5093C2-27A4-4338-8262-A356C6B1802D}" presName="circ1Tx" presStyleLbl="revTx" presStyleIdx="0" presStyleCnt="0">
        <dgm:presLayoutVars>
          <dgm:chMax val="0"/>
          <dgm:chPref val="0"/>
          <dgm:bulletEnabled val="1"/>
        </dgm:presLayoutVars>
      </dgm:prSet>
      <dgm:spPr/>
      <dgm:t>
        <a:bodyPr/>
        <a:lstStyle/>
        <a:p>
          <a:endParaRPr lang="en-NZ"/>
        </a:p>
      </dgm:t>
    </dgm:pt>
    <dgm:pt modelId="{91CFAC5D-5E60-4825-961A-BFA8AE9670A6}" type="pres">
      <dgm:prSet presAssocID="{05D66EB2-6605-4456-8840-0AA9D28F95B0}" presName="circ2" presStyleLbl="vennNode1" presStyleIdx="1" presStyleCnt="3"/>
      <dgm:spPr/>
      <dgm:t>
        <a:bodyPr/>
        <a:lstStyle/>
        <a:p>
          <a:endParaRPr lang="en-NZ"/>
        </a:p>
      </dgm:t>
    </dgm:pt>
    <dgm:pt modelId="{A5BA8C10-3325-4AC2-AFC7-195975D83F60}" type="pres">
      <dgm:prSet presAssocID="{05D66EB2-6605-4456-8840-0AA9D28F95B0}" presName="circ2Tx" presStyleLbl="revTx" presStyleIdx="0" presStyleCnt="0">
        <dgm:presLayoutVars>
          <dgm:chMax val="0"/>
          <dgm:chPref val="0"/>
          <dgm:bulletEnabled val="1"/>
        </dgm:presLayoutVars>
      </dgm:prSet>
      <dgm:spPr/>
      <dgm:t>
        <a:bodyPr/>
        <a:lstStyle/>
        <a:p>
          <a:endParaRPr lang="en-NZ"/>
        </a:p>
      </dgm:t>
    </dgm:pt>
    <dgm:pt modelId="{89753870-AEF2-4A14-8629-E2FE16F07C87}" type="pres">
      <dgm:prSet presAssocID="{83CC09E4-82B1-43B9-90E6-0D69CE6DCBB6}" presName="circ3" presStyleLbl="vennNode1" presStyleIdx="2" presStyleCnt="3"/>
      <dgm:spPr/>
      <dgm:t>
        <a:bodyPr/>
        <a:lstStyle/>
        <a:p>
          <a:endParaRPr lang="en-NZ"/>
        </a:p>
      </dgm:t>
    </dgm:pt>
    <dgm:pt modelId="{58E263EC-F99D-4A96-9D4F-8A1551590642}" type="pres">
      <dgm:prSet presAssocID="{83CC09E4-82B1-43B9-90E6-0D69CE6DCBB6}" presName="circ3Tx" presStyleLbl="revTx" presStyleIdx="0" presStyleCnt="0">
        <dgm:presLayoutVars>
          <dgm:chMax val="0"/>
          <dgm:chPref val="0"/>
          <dgm:bulletEnabled val="1"/>
        </dgm:presLayoutVars>
      </dgm:prSet>
      <dgm:spPr/>
      <dgm:t>
        <a:bodyPr/>
        <a:lstStyle/>
        <a:p>
          <a:endParaRPr lang="en-NZ"/>
        </a:p>
      </dgm:t>
    </dgm:pt>
  </dgm:ptLst>
  <dgm:cxnLst>
    <dgm:cxn modelId="{5AA42731-D124-4410-BF57-546BC16BCAF6}" srcId="{AAE418DF-DD72-4403-AA3A-39CF3BB2E27D}" destId="{05D66EB2-6605-4456-8840-0AA9D28F95B0}" srcOrd="1" destOrd="0" parTransId="{53AF2CD2-DDC8-48EF-8F89-BCD6108346A6}" sibTransId="{AE9D4D57-19A5-4983-B073-1BE9B0C9C726}"/>
    <dgm:cxn modelId="{7DA875F0-3252-4245-ABB4-5225646D743E}" type="presOf" srcId="{83CC09E4-82B1-43B9-90E6-0D69CE6DCBB6}" destId="{58E263EC-F99D-4A96-9D4F-8A1551590642}" srcOrd="1" destOrd="0" presId="urn:microsoft.com/office/officeart/2005/8/layout/venn1"/>
    <dgm:cxn modelId="{9E2E1824-2964-40D4-B220-8C929EB2CF1B}" type="presOf" srcId="{05D66EB2-6605-4456-8840-0AA9D28F95B0}" destId="{91CFAC5D-5E60-4825-961A-BFA8AE9670A6}" srcOrd="0" destOrd="0" presId="urn:microsoft.com/office/officeart/2005/8/layout/venn1"/>
    <dgm:cxn modelId="{9B609B68-5B89-42E1-BEA5-78BC71D4FE0D}" type="presOf" srcId="{FA5093C2-27A4-4338-8262-A356C6B1802D}" destId="{F59A59B5-E3E0-46F1-A6AF-CA59D2B292D0}" srcOrd="0" destOrd="0" presId="urn:microsoft.com/office/officeart/2005/8/layout/venn1"/>
    <dgm:cxn modelId="{532EA2E1-95F9-48C7-A583-FE25BDB2115F}" type="presOf" srcId="{FA5093C2-27A4-4338-8262-A356C6B1802D}" destId="{ECA0DEC4-D670-46EC-8374-7BE2530E5DAD}" srcOrd="1" destOrd="0" presId="urn:microsoft.com/office/officeart/2005/8/layout/venn1"/>
    <dgm:cxn modelId="{195BF0A6-BAEF-4745-9296-F32015D776E5}" srcId="{AAE418DF-DD72-4403-AA3A-39CF3BB2E27D}" destId="{FA5093C2-27A4-4338-8262-A356C6B1802D}" srcOrd="0" destOrd="0" parTransId="{F74EA6CC-FCD7-4A93-AE65-8A3356FC8F0F}" sibTransId="{E071E69B-E1F1-4A83-8100-5D38A64F3395}"/>
    <dgm:cxn modelId="{74A70EEB-7233-4621-A60E-B0AFB8A55E13}" type="presOf" srcId="{83CC09E4-82B1-43B9-90E6-0D69CE6DCBB6}" destId="{89753870-AEF2-4A14-8629-E2FE16F07C87}" srcOrd="0" destOrd="0" presId="urn:microsoft.com/office/officeart/2005/8/layout/venn1"/>
    <dgm:cxn modelId="{37D581B5-91EC-4D7A-A87E-AB4D1DD3CC7D}" type="presOf" srcId="{AAE418DF-DD72-4403-AA3A-39CF3BB2E27D}" destId="{CA363D6F-4CF3-469D-BF24-B9586157CF22}" srcOrd="0" destOrd="0" presId="urn:microsoft.com/office/officeart/2005/8/layout/venn1"/>
    <dgm:cxn modelId="{457A45E8-8D2C-4038-BDB1-2AEF242BD1F6}" srcId="{AAE418DF-DD72-4403-AA3A-39CF3BB2E27D}" destId="{83CC09E4-82B1-43B9-90E6-0D69CE6DCBB6}" srcOrd="2" destOrd="0" parTransId="{939A8646-B048-40F8-A5FB-3E6DAF5A744A}" sibTransId="{18527C11-2ACB-440C-BBC1-68B98FEC1630}"/>
    <dgm:cxn modelId="{152C3B36-5E81-4198-A68E-CBC586F6A883}" type="presOf" srcId="{05D66EB2-6605-4456-8840-0AA9D28F95B0}" destId="{A5BA8C10-3325-4AC2-AFC7-195975D83F60}" srcOrd="1" destOrd="0" presId="urn:microsoft.com/office/officeart/2005/8/layout/venn1"/>
    <dgm:cxn modelId="{E99AE986-B7C1-448C-AB7F-A8A4DFEA4A06}" type="presParOf" srcId="{CA363D6F-4CF3-469D-BF24-B9586157CF22}" destId="{F59A59B5-E3E0-46F1-A6AF-CA59D2B292D0}" srcOrd="0" destOrd="0" presId="urn:microsoft.com/office/officeart/2005/8/layout/venn1"/>
    <dgm:cxn modelId="{3AC02E1F-1732-4981-8993-D5264FB79FD6}" type="presParOf" srcId="{CA363D6F-4CF3-469D-BF24-B9586157CF22}" destId="{ECA0DEC4-D670-46EC-8374-7BE2530E5DAD}" srcOrd="1" destOrd="0" presId="urn:microsoft.com/office/officeart/2005/8/layout/venn1"/>
    <dgm:cxn modelId="{45FE7FF3-35BE-4829-A7F1-71F20BE09BBA}" type="presParOf" srcId="{CA363D6F-4CF3-469D-BF24-B9586157CF22}" destId="{91CFAC5D-5E60-4825-961A-BFA8AE9670A6}" srcOrd="2" destOrd="0" presId="urn:microsoft.com/office/officeart/2005/8/layout/venn1"/>
    <dgm:cxn modelId="{2C4D100B-A1BB-4038-BAC9-D78045EC9098}" type="presParOf" srcId="{CA363D6F-4CF3-469D-BF24-B9586157CF22}" destId="{A5BA8C10-3325-4AC2-AFC7-195975D83F60}" srcOrd="3" destOrd="0" presId="urn:microsoft.com/office/officeart/2005/8/layout/venn1"/>
    <dgm:cxn modelId="{2232EC84-ABC7-4B86-8388-2E297132C959}" type="presParOf" srcId="{CA363D6F-4CF3-469D-BF24-B9586157CF22}" destId="{89753870-AEF2-4A14-8629-E2FE16F07C87}" srcOrd="4" destOrd="0" presId="urn:microsoft.com/office/officeart/2005/8/layout/venn1"/>
    <dgm:cxn modelId="{7BB7816A-4902-4AE3-9D48-1F2876958B00}" type="presParOf" srcId="{CA363D6F-4CF3-469D-BF24-B9586157CF22}" destId="{58E263EC-F99D-4A96-9D4F-8A1551590642}"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9A59B5-E3E0-46F1-A6AF-CA59D2B292D0}">
      <dsp:nvSpPr>
        <dsp:cNvPr id="0" name=""/>
        <dsp:cNvSpPr/>
      </dsp:nvSpPr>
      <dsp:spPr>
        <a:xfrm>
          <a:off x="984223" y="36178"/>
          <a:ext cx="1736578" cy="1736578"/>
        </a:xfrm>
        <a:prstGeom prst="ellipse">
          <a:avLst/>
        </a:prstGeom>
        <a:noFill/>
        <a:ln w="31750" cap="flat" cmpd="sng" algn="ctr">
          <a:solidFill>
            <a:srgbClr val="F63E3E"/>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ts val="600"/>
            </a:spcAft>
          </a:pPr>
          <a:r>
            <a:rPr lang="en-NZ" sz="1400" kern="1200" dirty="0" smtClean="0">
              <a:solidFill>
                <a:srgbClr val="414B56"/>
              </a:solidFill>
              <a:latin typeface="Arial" pitchFamily="34" charset="0"/>
              <a:cs typeface="Arial" pitchFamily="34" charset="0"/>
            </a:rPr>
            <a:t>Power consumption</a:t>
          </a:r>
        </a:p>
        <a:p>
          <a:pPr lvl="0" algn="ctr" defTabSz="622300">
            <a:lnSpc>
              <a:spcPct val="90000"/>
            </a:lnSpc>
            <a:spcBef>
              <a:spcPct val="0"/>
            </a:spcBef>
            <a:spcAft>
              <a:spcPts val="3000"/>
            </a:spcAft>
          </a:pPr>
          <a:endParaRPr lang="en-NZ" sz="1600" kern="1200" dirty="0">
            <a:solidFill>
              <a:srgbClr val="F63E3E"/>
            </a:solidFill>
            <a:latin typeface="Arial" pitchFamily="34" charset="0"/>
            <a:cs typeface="Arial" pitchFamily="34" charset="0"/>
          </a:endParaRPr>
        </a:p>
      </dsp:txBody>
      <dsp:txXfrm>
        <a:off x="1215767" y="340079"/>
        <a:ext cx="1273490" cy="781460"/>
      </dsp:txXfrm>
    </dsp:sp>
    <dsp:sp modelId="{91CFAC5D-5E60-4825-961A-BFA8AE9670A6}">
      <dsp:nvSpPr>
        <dsp:cNvPr id="0" name=""/>
        <dsp:cNvSpPr/>
      </dsp:nvSpPr>
      <dsp:spPr>
        <a:xfrm>
          <a:off x="1610839" y="1121540"/>
          <a:ext cx="1736578" cy="1736578"/>
        </a:xfrm>
        <a:prstGeom prst="ellipse">
          <a:avLst/>
        </a:prstGeom>
        <a:noFill/>
        <a:ln w="31750" cap="flat" cmpd="sng" algn="ctr">
          <a:solidFill>
            <a:srgbClr val="F63E3E"/>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NZ" sz="1400" kern="1200" dirty="0" smtClean="0">
              <a:solidFill>
                <a:srgbClr val="414B56"/>
              </a:solidFill>
              <a:latin typeface="Arial" pitchFamily="34" charset="0"/>
              <a:cs typeface="Arial" pitchFamily="34" charset="0"/>
            </a:rPr>
            <a:t>Cost</a:t>
          </a:r>
          <a:endParaRPr lang="en-NZ" sz="1800" kern="1200" dirty="0" smtClean="0">
            <a:solidFill>
              <a:srgbClr val="414B56"/>
            </a:solidFill>
            <a:latin typeface="Arial" pitchFamily="34" charset="0"/>
            <a:cs typeface="Arial" pitchFamily="34" charset="0"/>
          </a:endParaRPr>
        </a:p>
      </dsp:txBody>
      <dsp:txXfrm>
        <a:off x="2141942" y="1570156"/>
        <a:ext cx="1041946" cy="955118"/>
      </dsp:txXfrm>
    </dsp:sp>
    <dsp:sp modelId="{89753870-AEF2-4A14-8629-E2FE16F07C87}">
      <dsp:nvSpPr>
        <dsp:cNvPr id="0" name=""/>
        <dsp:cNvSpPr/>
      </dsp:nvSpPr>
      <dsp:spPr>
        <a:xfrm>
          <a:off x="357608" y="1121540"/>
          <a:ext cx="1736578" cy="1736578"/>
        </a:xfrm>
        <a:prstGeom prst="ellipse">
          <a:avLst/>
        </a:prstGeom>
        <a:noFill/>
        <a:ln w="31750" cap="flat" cmpd="sng" algn="ctr">
          <a:solidFill>
            <a:srgbClr val="F63E3E"/>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NZ" sz="1400" kern="1200" dirty="0" smtClean="0">
              <a:solidFill>
                <a:srgbClr val="414B56"/>
              </a:solidFill>
              <a:latin typeface="Arial" pitchFamily="34" charset="0"/>
              <a:cs typeface="Arial" pitchFamily="34" charset="0"/>
            </a:rPr>
            <a:t>RF performance</a:t>
          </a:r>
        </a:p>
      </dsp:txBody>
      <dsp:txXfrm>
        <a:off x="521136" y="1570156"/>
        <a:ext cx="1041946" cy="95511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B5EDD9-6C05-4726-9878-63134A5D8DBF}" type="datetimeFigureOut">
              <a:rPr lang="en-GB" smtClean="0"/>
              <a:pPr/>
              <a:t>13/04/2012</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CAC43B-DE4E-488C-89A2-E44FEF12DF8A}" type="slidenum">
              <a:rPr lang="en-GB" smtClean="0"/>
              <a:pPr/>
              <a:t>‹#›</a:t>
            </a:fld>
            <a:endParaRPr lang="en-GB" dirty="0"/>
          </a:p>
        </p:txBody>
      </p:sp>
    </p:spTree>
    <p:extLst>
      <p:ext uri="{BB962C8B-B14F-4D97-AF65-F5344CB8AC3E}">
        <p14:creationId xmlns:p14="http://schemas.microsoft.com/office/powerpoint/2010/main" xmlns="" val="467803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60D81-D09C-4141-9EF9-5CE7861A1742}" type="datetimeFigureOut">
              <a:rPr lang="en-US" smtClean="0"/>
              <a:pPr/>
              <a:t>4/13/2012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C50FA-05E4-41B8-B60C-952291ACD9B0}" type="slidenum">
              <a:rPr lang="en-GB" smtClean="0"/>
              <a:pPr/>
              <a:t>‹#›</a:t>
            </a:fld>
            <a:endParaRPr lang="en-GB" dirty="0"/>
          </a:p>
        </p:txBody>
      </p:sp>
    </p:spTree>
    <p:extLst>
      <p:ext uri="{BB962C8B-B14F-4D97-AF65-F5344CB8AC3E}">
        <p14:creationId xmlns:p14="http://schemas.microsoft.com/office/powerpoint/2010/main" xmlns="" val="339888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0A9576-6BAC-4C8F-9DA2-E7AE38DBFC8D}" type="slidenum">
              <a:rPr lang="en-GB" smtClean="0">
                <a:latin typeface="Arial" pitchFamily="34" charset="0"/>
              </a:rPr>
              <a:pPr/>
              <a:t>1</a:t>
            </a:fld>
            <a:endParaRPr lang="en-GB" dirty="0"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AU" dirty="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10</a:t>
            </a:fld>
            <a:endParaRPr lang="en-GB" dirty="0"/>
          </a:p>
        </p:txBody>
      </p:sp>
    </p:spTree>
    <p:extLst>
      <p:ext uri="{BB962C8B-B14F-4D97-AF65-F5344CB8AC3E}">
        <p14:creationId xmlns:p14="http://schemas.microsoft.com/office/powerpoint/2010/main" xmlns="" val="3637574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11</a:t>
            </a:fld>
            <a:endParaRPr lang="en-GB" dirty="0"/>
          </a:p>
        </p:txBody>
      </p:sp>
    </p:spTree>
    <p:extLst>
      <p:ext uri="{BB962C8B-B14F-4D97-AF65-F5344CB8AC3E}">
        <p14:creationId xmlns:p14="http://schemas.microsoft.com/office/powerpoint/2010/main" xmlns="" val="138178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49B7CDF-C191-4C0F-B404-03F174735D93}" type="slidenum">
              <a:rPr lang="en-GB" smtClean="0">
                <a:latin typeface="Arial" pitchFamily="34" charset="0"/>
              </a:rPr>
              <a:pPr/>
              <a:t>2</a:t>
            </a:fld>
            <a:endParaRPr lang="en-GB" dirty="0"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AU"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CAF6E4A8-8591-4C46-B819-A517223AF644}" type="slidenum">
              <a:rPr lang="en-GB" smtClean="0"/>
              <a:pPr>
                <a:defRPr/>
              </a:pPr>
              <a:t>3</a:t>
            </a:fld>
            <a:endParaRPr lang="en-GB" dirty="0"/>
          </a:p>
        </p:txBody>
      </p:sp>
    </p:spTree>
    <p:extLst>
      <p:ext uri="{BB962C8B-B14F-4D97-AF65-F5344CB8AC3E}">
        <p14:creationId xmlns:p14="http://schemas.microsoft.com/office/powerpoint/2010/main" xmlns="" val="153846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AF6DA49-0FCE-4A20-B69E-04D2D6B9A213}" type="slidenum">
              <a:rPr lang="en-NZ" smtClean="0"/>
              <a:pPr/>
              <a:t>4</a:t>
            </a:fld>
            <a:endParaRPr lang="en-N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5</a:t>
            </a:fld>
            <a:endParaRPr lang="en-GB" dirty="0"/>
          </a:p>
        </p:txBody>
      </p:sp>
    </p:spTree>
    <p:extLst>
      <p:ext uri="{BB962C8B-B14F-4D97-AF65-F5344CB8AC3E}">
        <p14:creationId xmlns:p14="http://schemas.microsoft.com/office/powerpoint/2010/main" xmlns="" val="389078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F6DA49-0FCE-4A20-B69E-04D2D6B9A213}" type="slidenum">
              <a:rPr lang="en-NZ" smtClean="0"/>
              <a:pPr/>
              <a:t>6</a:t>
            </a:fld>
            <a:endParaRPr lang="en-N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AF6DA49-0FCE-4A20-B69E-04D2D6B9A213}" type="slidenum">
              <a:rPr lang="en-NZ" smtClean="0"/>
              <a:pPr/>
              <a:t>7</a:t>
            </a:fld>
            <a:endParaRPr lang="en-NZ" dirty="0"/>
          </a:p>
        </p:txBody>
      </p:sp>
    </p:spTree>
    <p:extLst>
      <p:ext uri="{BB962C8B-B14F-4D97-AF65-F5344CB8AC3E}">
        <p14:creationId xmlns:p14="http://schemas.microsoft.com/office/powerpoint/2010/main" xmlns="" val="280597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CAF6E4A8-8591-4C46-B819-A517223AF644}" type="slidenum">
              <a:rPr lang="en-GB" smtClean="0"/>
              <a:pPr>
                <a:defRPr/>
              </a:pPr>
              <a:t>8</a:t>
            </a:fld>
            <a:endParaRPr lang="en-GB" dirty="0"/>
          </a:p>
        </p:txBody>
      </p:sp>
    </p:spTree>
    <p:extLst>
      <p:ext uri="{BB962C8B-B14F-4D97-AF65-F5344CB8AC3E}">
        <p14:creationId xmlns:p14="http://schemas.microsoft.com/office/powerpoint/2010/main" xmlns="" val="404282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9</a:t>
            </a:fld>
            <a:endParaRPr lang="en-GB" dirty="0"/>
          </a:p>
        </p:txBody>
      </p:sp>
    </p:spTree>
    <p:extLst>
      <p:ext uri="{BB962C8B-B14F-4D97-AF65-F5344CB8AC3E}">
        <p14:creationId xmlns:p14="http://schemas.microsoft.com/office/powerpoint/2010/main" xmlns="" val="1845061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50" descr="background"/>
          <p:cNvPicPr>
            <a:picLocks noChangeAspect="1" noChangeArrowheads="1"/>
          </p:cNvPicPr>
          <p:nvPr userDrawn="1"/>
        </p:nvPicPr>
        <p:blipFill>
          <a:blip r:embed="rId2" cstate="screen"/>
          <a:srcRect t="8333" b="41667"/>
          <a:stretch>
            <a:fillRect/>
          </a:stretch>
        </p:blipFill>
        <p:spPr bwMode="auto">
          <a:xfrm>
            <a:off x="0" y="1143000"/>
            <a:ext cx="9144000" cy="2286000"/>
          </a:xfrm>
          <a:prstGeom prst="rect">
            <a:avLst/>
          </a:prstGeom>
          <a:noFill/>
        </p:spPr>
      </p:pic>
      <p:pic>
        <p:nvPicPr>
          <p:cNvPr id="11" name="Picture 32" descr="4RFLogoCMYKColour"/>
          <p:cNvPicPr>
            <a:picLocks noChangeAspect="1" noChangeArrowheads="1"/>
          </p:cNvPicPr>
          <p:nvPr userDrawn="1"/>
        </p:nvPicPr>
        <p:blipFill>
          <a:blip r:embed="rId3" cstate="screen"/>
          <a:srcRect/>
          <a:stretch>
            <a:fillRect/>
          </a:stretch>
        </p:blipFill>
        <p:spPr bwMode="auto">
          <a:xfrm>
            <a:off x="152400" y="1828800"/>
            <a:ext cx="1676400" cy="450850"/>
          </a:xfrm>
          <a:prstGeom prst="rect">
            <a:avLst/>
          </a:prstGeom>
          <a:noFill/>
        </p:spPr>
      </p:pic>
      <p:sp>
        <p:nvSpPr>
          <p:cNvPr id="2" name="Title 1"/>
          <p:cNvSpPr>
            <a:spLocks noGrp="1"/>
          </p:cNvSpPr>
          <p:nvPr>
            <p:ph type="ctrTitle"/>
          </p:nvPr>
        </p:nvSpPr>
        <p:spPr>
          <a:xfrm>
            <a:off x="763200" y="2145600"/>
            <a:ext cx="5335200" cy="381600"/>
          </a:xfrm>
        </p:spPr>
        <p:txBody>
          <a:bodyPr>
            <a:noAutofit/>
          </a:bodyPr>
          <a:lstStyle>
            <a:lvl1pPr algn="l">
              <a:defRPr sz="2400">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63200" y="2516400"/>
            <a:ext cx="5335200" cy="687600"/>
          </a:xfrm>
        </p:spPr>
        <p:txBody>
          <a:bodyPr>
            <a:normAutofit/>
          </a:bodyPr>
          <a:lstStyle>
            <a:lvl1pPr marL="0" indent="0" algn="l">
              <a:buFont typeface="Arial" pitchFamily="34" charset="0"/>
              <a:buNone/>
              <a:defRPr sz="1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Line 39"/>
          <p:cNvSpPr>
            <a:spLocks noChangeShapeType="1"/>
          </p:cNvSpPr>
          <p:nvPr userDrawn="1"/>
        </p:nvSpPr>
        <p:spPr bwMode="white">
          <a:xfrm flipV="1">
            <a:off x="6438900" y="952500"/>
            <a:ext cx="0" cy="2667000"/>
          </a:xfrm>
          <a:prstGeom prst="line">
            <a:avLst/>
          </a:prstGeom>
          <a:noFill/>
          <a:ln w="76200">
            <a:solidFill>
              <a:schemeClr val="bg1"/>
            </a:solidFill>
            <a:round/>
            <a:headEnd/>
            <a:tailEnd/>
          </a:ln>
        </p:spPr>
        <p:txBody>
          <a:bodyPr wrap="none" anchor="ctr"/>
          <a:lstStyle/>
          <a:p>
            <a:endParaRPr lang="en-GB" dirty="0"/>
          </a:p>
        </p:txBody>
      </p:sp>
      <p:sp>
        <p:nvSpPr>
          <p:cNvPr id="13" name="Line 40"/>
          <p:cNvSpPr>
            <a:spLocks noChangeShapeType="1"/>
          </p:cNvSpPr>
          <p:nvPr userDrawn="1"/>
        </p:nvSpPr>
        <p:spPr bwMode="white">
          <a:xfrm flipV="1">
            <a:off x="8801100" y="952500"/>
            <a:ext cx="0" cy="2667000"/>
          </a:xfrm>
          <a:prstGeom prst="line">
            <a:avLst/>
          </a:prstGeom>
          <a:noFill/>
          <a:ln w="76200">
            <a:solidFill>
              <a:schemeClr val="bg1"/>
            </a:solidFill>
            <a:round/>
            <a:headEnd/>
            <a:tailEnd/>
          </a:ln>
        </p:spPr>
        <p:txBody>
          <a:bodyPr wrap="none" anchor="ctr"/>
          <a:lstStyle/>
          <a:p>
            <a:endParaRPr lang="en-GB" dirty="0"/>
          </a:p>
        </p:txBody>
      </p:sp>
      <p:pic>
        <p:nvPicPr>
          <p:cNvPr id="14" name="Picture 38" descr="4RFLogoCMYKColour1"/>
          <p:cNvPicPr>
            <a:picLocks noChangeAspect="1" noChangeArrowheads="1"/>
          </p:cNvPicPr>
          <p:nvPr userDrawn="1"/>
        </p:nvPicPr>
        <p:blipFill>
          <a:blip r:embed="rId4" cstate="screen"/>
          <a:srcRect/>
          <a:stretch>
            <a:fillRect/>
          </a:stretch>
        </p:blipFill>
        <p:spPr bwMode="auto">
          <a:xfrm>
            <a:off x="6527800" y="5240338"/>
            <a:ext cx="1854200" cy="50006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904875" y="6521450"/>
            <a:ext cx="1733550" cy="222250"/>
          </a:xfrm>
          <a:prstGeom prst="rect">
            <a:avLst/>
          </a:prstGeom>
          <a:ln/>
        </p:spPr>
        <p:txBody>
          <a:bodyPr/>
          <a:lstStyle>
            <a:lvl1pPr>
              <a:defRPr/>
            </a:lvl1pPr>
          </a:lstStyle>
          <a:p>
            <a:pPr>
              <a:defRPr/>
            </a:pPr>
            <a:r>
              <a:rPr lang="en-GB" dirty="0" smtClean="0"/>
              <a:t>© </a:t>
            </a:r>
            <a:r>
              <a:rPr lang="en-GB" dirty="0" smtClean="0"/>
              <a:t>2012 4RF Limited </a:t>
            </a:r>
            <a:r>
              <a:rPr lang="en-GB" dirty="0" smtClean="0"/>
              <a:t>| Confidential</a:t>
            </a:r>
            <a:endParaRPr lang="en-GB" dirty="0"/>
          </a:p>
        </p:txBody>
      </p:sp>
      <p:sp>
        <p:nvSpPr>
          <p:cNvPr id="3" name="Rectangle 14"/>
          <p:cNvSpPr>
            <a:spLocks noGrp="1" noChangeArrowheads="1"/>
          </p:cNvSpPr>
          <p:nvPr>
            <p:ph type="dt" sz="half" idx="11"/>
          </p:nvPr>
        </p:nvSpPr>
        <p:spPr>
          <a:xfrm>
            <a:off x="2705100" y="6521450"/>
            <a:ext cx="2133600" cy="180975"/>
          </a:xfrm>
          <a:prstGeom prst="rect">
            <a:avLst/>
          </a:prstGeom>
          <a:ln/>
        </p:spPr>
        <p:txBody>
          <a:bodyPr/>
          <a:lstStyle>
            <a:lvl1pPr>
              <a:defRPr/>
            </a:lvl1pPr>
          </a:lstStyle>
          <a:p>
            <a:pPr>
              <a:defRPr/>
            </a:pPr>
            <a:r>
              <a:rPr lang="en-US" dirty="0" smtClean="0"/>
              <a:t>June 2011</a:t>
            </a:r>
            <a:endParaRPr lang="en-GB" dirty="0"/>
          </a:p>
        </p:txBody>
      </p:sp>
      <p:sp>
        <p:nvSpPr>
          <p:cNvPr id="4" name="Rectangle 15"/>
          <p:cNvSpPr>
            <a:spLocks noGrp="1" noChangeArrowheads="1"/>
          </p:cNvSpPr>
          <p:nvPr>
            <p:ph type="sldNum" sz="quarter" idx="12"/>
          </p:nvPr>
        </p:nvSpPr>
        <p:spPr>
          <a:xfrm>
            <a:off x="371475" y="6521450"/>
            <a:ext cx="666750" cy="266700"/>
          </a:xfrm>
          <a:prstGeom prst="rect">
            <a:avLst/>
          </a:prstGeom>
          <a:ln/>
        </p:spPr>
        <p:txBody>
          <a:bodyPr/>
          <a:lstStyle>
            <a:lvl1pPr>
              <a:defRPr/>
            </a:lvl1pPr>
          </a:lstStyle>
          <a:p>
            <a:pPr>
              <a:defRPr/>
            </a:pPr>
            <a:fld id="{0812B9BC-37C0-4237-BA33-AA46AD4D45D9}" type="slidenum">
              <a:rPr lang="en-GB"/>
              <a:pPr>
                <a:defRPr/>
              </a:pPr>
              <a:t>‹#›</a:t>
            </a:fld>
            <a:endParaRPr lang="en-GB" dirty="0"/>
          </a:p>
        </p:txBody>
      </p:sp>
      <p:sp>
        <p:nvSpPr>
          <p:cNvPr id="6" name="Text Placeholder 5"/>
          <p:cNvSpPr>
            <a:spLocks noGrp="1"/>
          </p:cNvSpPr>
          <p:nvPr>
            <p:ph type="body" sz="quarter" idx="13"/>
          </p:nvPr>
        </p:nvSpPr>
        <p:spPr>
          <a:xfrm>
            <a:off x="426282" y="1153880"/>
            <a:ext cx="7821073" cy="50249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27054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7"/>
          <p:cNvSpPr>
            <a:spLocks noGrp="1"/>
          </p:cNvSpPr>
          <p:nvPr>
            <p:ph type="body" sz="quarter" idx="13"/>
          </p:nvPr>
        </p:nvSpPr>
        <p:spPr>
          <a:xfrm>
            <a:off x="381600" y="1144801"/>
            <a:ext cx="8048052" cy="4927405"/>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eft graph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Picture Placeholder 8"/>
          <p:cNvSpPr>
            <a:spLocks noGrp="1"/>
          </p:cNvSpPr>
          <p:nvPr>
            <p:ph type="pic" sz="quarter" idx="13"/>
          </p:nvPr>
        </p:nvSpPr>
        <p:spPr>
          <a:xfrm>
            <a:off x="5000400" y="1143001"/>
            <a:ext cx="3428997" cy="2643190"/>
          </a:xfrm>
        </p:spPr>
        <p:txBody>
          <a:bodyPr/>
          <a:lstStyle/>
          <a:p>
            <a:endParaRPr lang="en-GB" dirty="0"/>
          </a:p>
        </p:txBody>
      </p:sp>
      <p:sp>
        <p:nvSpPr>
          <p:cNvPr id="11" name="Text Placeholder 10"/>
          <p:cNvSpPr>
            <a:spLocks noGrp="1"/>
          </p:cNvSpPr>
          <p:nvPr>
            <p:ph type="body" sz="quarter" idx="14"/>
          </p:nvPr>
        </p:nvSpPr>
        <p:spPr>
          <a:xfrm>
            <a:off x="381600" y="1144800"/>
            <a:ext cx="4286250" cy="4786312"/>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eft rabl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1" name="Text Placeholder 10"/>
          <p:cNvSpPr>
            <a:spLocks noGrp="1"/>
          </p:cNvSpPr>
          <p:nvPr>
            <p:ph type="body" sz="quarter" idx="14"/>
          </p:nvPr>
        </p:nvSpPr>
        <p:spPr>
          <a:xfrm>
            <a:off x="381600" y="1144800"/>
            <a:ext cx="4286250" cy="4786312"/>
          </a:xfrm>
        </p:spPr>
        <p:txBody>
          <a:bodyPr/>
          <a:lstStyle/>
          <a:p>
            <a:pPr lvl="0"/>
            <a:r>
              <a:rPr lang="en-US" dirty="0" smtClean="0"/>
              <a:t>Click to edit Master text styles</a:t>
            </a:r>
          </a:p>
          <a:p>
            <a:pPr lvl="1"/>
            <a:r>
              <a:rPr lang="en-US" dirty="0" smtClean="0"/>
              <a:t>Second level</a:t>
            </a:r>
          </a:p>
        </p:txBody>
      </p:sp>
      <p:sp>
        <p:nvSpPr>
          <p:cNvPr id="6" name="Table Placeholder 5"/>
          <p:cNvSpPr>
            <a:spLocks noGrp="1"/>
          </p:cNvSpPr>
          <p:nvPr>
            <p:ph type="tbl" sz="quarter" idx="15"/>
          </p:nvPr>
        </p:nvSpPr>
        <p:spPr>
          <a:xfrm>
            <a:off x="5000628" y="1143000"/>
            <a:ext cx="3571872" cy="3714750"/>
          </a:xfrm>
        </p:spPr>
        <p:txBody>
          <a:body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left tex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3"/>
          </p:nvPr>
        </p:nvSpPr>
        <p:spPr>
          <a:xfrm>
            <a:off x="4572000" y="1144800"/>
            <a:ext cx="3857625" cy="4429125"/>
          </a:xfrm>
        </p:spPr>
        <p:txBody>
          <a:body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381600" y="1144800"/>
            <a:ext cx="3786188" cy="3143250"/>
          </a:xfrm>
        </p:spPr>
        <p:txBody>
          <a:bodyPr/>
          <a:lstStyle/>
          <a:p>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7" name="Picture Placeholder 6"/>
          <p:cNvSpPr>
            <a:spLocks noGrp="1"/>
          </p:cNvSpPr>
          <p:nvPr>
            <p:ph type="pic" sz="quarter" idx="13"/>
          </p:nvPr>
        </p:nvSpPr>
        <p:spPr>
          <a:xfrm>
            <a:off x="381600" y="1144800"/>
            <a:ext cx="8143875" cy="5143500"/>
          </a:xfrm>
        </p:spPr>
        <p:txBody>
          <a:bodyPr/>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bov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381600" y="1144800"/>
            <a:ext cx="8143875" cy="2643190"/>
          </a:xfrm>
        </p:spPr>
        <p:txBody>
          <a:bodyPr/>
          <a:lstStyle/>
          <a:p>
            <a:pPr lvl="0"/>
            <a:r>
              <a:rPr lang="en-US" dirty="0" smtClean="0"/>
              <a:t>Click to edit Master text styles</a:t>
            </a:r>
          </a:p>
          <a:p>
            <a:pPr lvl="1"/>
            <a:r>
              <a:rPr lang="en-US" dirty="0" smtClean="0"/>
              <a:t>Second level</a:t>
            </a:r>
          </a:p>
        </p:txBody>
      </p:sp>
      <p:sp>
        <p:nvSpPr>
          <p:cNvPr id="9" name="Picture Placeholder 8"/>
          <p:cNvSpPr>
            <a:spLocks noGrp="1"/>
          </p:cNvSpPr>
          <p:nvPr>
            <p:ph type="pic" sz="quarter" idx="14"/>
          </p:nvPr>
        </p:nvSpPr>
        <p:spPr>
          <a:xfrm>
            <a:off x="381600" y="4000500"/>
            <a:ext cx="8143875" cy="2143125"/>
          </a:xfrm>
        </p:spPr>
        <p:txBody>
          <a:bodyPr/>
          <a:lstStyle/>
          <a:p>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a:xfrm>
            <a:off x="762000" y="6553200"/>
            <a:ext cx="4038600" cy="304800"/>
          </a:xfrm>
          <a:prstGeom prst="rect">
            <a:avLst/>
          </a:prstGeom>
        </p:spPr>
        <p:txBody>
          <a:bodyPr/>
          <a:lstStyle>
            <a:lvl1pPr>
              <a:defRPr/>
            </a:lvl1pPr>
          </a:lstStyle>
          <a:p>
            <a:pPr>
              <a:defRPr/>
            </a:pPr>
            <a:r>
              <a:rPr lang="en-GB" dirty="0" smtClean="0"/>
              <a:t>© </a:t>
            </a:r>
            <a:r>
              <a:rPr lang="en-GB" dirty="0" smtClean="0"/>
              <a:t>2012 4RF Limited </a:t>
            </a:r>
            <a:r>
              <a:rPr lang="en-GB" dirty="0" smtClean="0"/>
              <a:t>| Confidential</a:t>
            </a:r>
            <a:endParaRPr lang="en-GB" dirty="0"/>
          </a:p>
        </p:txBody>
      </p:sp>
      <p:sp>
        <p:nvSpPr>
          <p:cNvPr id="5" name="Slide Number Placeholder 6"/>
          <p:cNvSpPr>
            <a:spLocks noGrp="1"/>
          </p:cNvSpPr>
          <p:nvPr>
            <p:ph type="sldNum" sz="quarter" idx="12"/>
          </p:nvPr>
        </p:nvSpPr>
        <p:spPr>
          <a:xfrm>
            <a:off x="381000" y="6553200"/>
            <a:ext cx="361950" cy="304800"/>
          </a:xfrm>
          <a:prstGeom prst="rect">
            <a:avLst/>
          </a:prstGeom>
        </p:spPr>
        <p:txBody>
          <a:bodyPr/>
          <a:lstStyle>
            <a:lvl1pPr>
              <a:defRPr/>
            </a:lvl1pPr>
          </a:lstStyle>
          <a:p>
            <a:pPr>
              <a:defRPr/>
            </a:pPr>
            <a:fld id="{7437B22F-F6BE-4269-B34C-B4232F47312E}" type="slidenum">
              <a:rPr lang="en-GB"/>
              <a:pPr>
                <a:defRPr/>
              </a:pPr>
              <a:t>‹#›</a:t>
            </a:fld>
            <a:endParaRPr lang="en-GB"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904875" y="6521450"/>
            <a:ext cx="1733550" cy="222250"/>
          </a:xfrm>
          <a:prstGeom prst="rect">
            <a:avLst/>
          </a:prstGeom>
          <a:ln/>
        </p:spPr>
        <p:txBody>
          <a:bodyPr/>
          <a:lstStyle>
            <a:lvl1pPr>
              <a:defRPr/>
            </a:lvl1pPr>
          </a:lstStyle>
          <a:p>
            <a:pPr>
              <a:defRPr/>
            </a:pPr>
            <a:r>
              <a:rPr lang="en-GB" dirty="0" smtClean="0"/>
              <a:t>© </a:t>
            </a:r>
            <a:r>
              <a:rPr lang="en-GB" dirty="0" smtClean="0"/>
              <a:t>2012 4RF Limited </a:t>
            </a:r>
            <a:r>
              <a:rPr lang="en-GB" dirty="0" smtClean="0"/>
              <a:t>| Confidential</a:t>
            </a:r>
            <a:endParaRPr lang="en-GB" dirty="0"/>
          </a:p>
        </p:txBody>
      </p:sp>
      <p:sp>
        <p:nvSpPr>
          <p:cNvPr id="3" name="Rectangle 14"/>
          <p:cNvSpPr>
            <a:spLocks noGrp="1" noChangeArrowheads="1"/>
          </p:cNvSpPr>
          <p:nvPr>
            <p:ph type="dt" sz="half" idx="11"/>
          </p:nvPr>
        </p:nvSpPr>
        <p:spPr>
          <a:xfrm>
            <a:off x="2705100" y="6521450"/>
            <a:ext cx="2133600" cy="180975"/>
          </a:xfrm>
          <a:prstGeom prst="rect">
            <a:avLst/>
          </a:prstGeom>
          <a:ln/>
        </p:spPr>
        <p:txBody>
          <a:bodyPr/>
          <a:lstStyle>
            <a:lvl1pPr>
              <a:defRPr/>
            </a:lvl1pPr>
          </a:lstStyle>
          <a:p>
            <a:pPr>
              <a:defRPr/>
            </a:pPr>
            <a:r>
              <a:rPr lang="en-US" dirty="0" smtClean="0"/>
              <a:t>June 2011</a:t>
            </a:r>
            <a:endParaRPr lang="en-GB" dirty="0"/>
          </a:p>
        </p:txBody>
      </p:sp>
      <p:sp>
        <p:nvSpPr>
          <p:cNvPr id="4" name="Rectangle 15"/>
          <p:cNvSpPr>
            <a:spLocks noGrp="1" noChangeArrowheads="1"/>
          </p:cNvSpPr>
          <p:nvPr>
            <p:ph type="sldNum" sz="quarter" idx="12"/>
          </p:nvPr>
        </p:nvSpPr>
        <p:spPr>
          <a:xfrm>
            <a:off x="371475" y="6521450"/>
            <a:ext cx="666750" cy="266700"/>
          </a:xfrm>
          <a:prstGeom prst="rect">
            <a:avLst/>
          </a:prstGeom>
          <a:ln/>
        </p:spPr>
        <p:txBody>
          <a:bodyPr/>
          <a:lstStyle>
            <a:lvl1pPr>
              <a:defRPr/>
            </a:lvl1pPr>
          </a:lstStyle>
          <a:p>
            <a:pPr>
              <a:defRPr/>
            </a:pPr>
            <a:fld id="{0812B9BC-37C0-4237-BA33-AA46AD4D45D9}" type="slidenum">
              <a:rPr lang="en-GB"/>
              <a:pPr>
                <a:defRPr/>
              </a:pPr>
              <a:t>‹#›</a:t>
            </a:fld>
            <a:endParaRPr lang="en-GB" dirty="0"/>
          </a:p>
        </p:txBody>
      </p:sp>
      <p:sp>
        <p:nvSpPr>
          <p:cNvPr id="6" name="Text Placeholder 5"/>
          <p:cNvSpPr>
            <a:spLocks noGrp="1"/>
          </p:cNvSpPr>
          <p:nvPr>
            <p:ph type="body" sz="quarter" idx="13"/>
          </p:nvPr>
        </p:nvSpPr>
        <p:spPr>
          <a:xfrm>
            <a:off x="426282" y="1153880"/>
            <a:ext cx="7821073" cy="50249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65862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600" y="360000"/>
            <a:ext cx="8229600" cy="4032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81600" y="1144800"/>
            <a:ext cx="8229600" cy="5180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7" name="Line 26"/>
          <p:cNvSpPr>
            <a:spLocks noChangeShapeType="1"/>
          </p:cNvSpPr>
          <p:nvPr userDrawn="1"/>
        </p:nvSpPr>
        <p:spPr bwMode="auto">
          <a:xfrm>
            <a:off x="381000" y="6442075"/>
            <a:ext cx="8229600" cy="0"/>
          </a:xfrm>
          <a:prstGeom prst="line">
            <a:avLst/>
          </a:prstGeom>
          <a:noFill/>
          <a:ln w="9525">
            <a:solidFill>
              <a:srgbClr val="C8C8C8"/>
            </a:solidFill>
            <a:round/>
            <a:headEnd/>
            <a:tailEnd/>
          </a:ln>
        </p:spPr>
        <p:txBody>
          <a:bodyPr wrap="none" anchor="ctr"/>
          <a:lstStyle/>
          <a:p>
            <a:endParaRPr lang="en-GB" dirty="0"/>
          </a:p>
        </p:txBody>
      </p:sp>
      <p:pic>
        <p:nvPicPr>
          <p:cNvPr id="8" name="Picture 22" descr="4RFLogoCMYKColour1"/>
          <p:cNvPicPr>
            <a:picLocks noChangeAspect="1" noChangeArrowheads="1"/>
          </p:cNvPicPr>
          <p:nvPr userDrawn="1"/>
        </p:nvPicPr>
        <p:blipFill>
          <a:blip r:embed="rId12" cstate="screen"/>
          <a:srcRect/>
          <a:stretch>
            <a:fillRect/>
          </a:stretch>
        </p:blipFill>
        <p:spPr bwMode="auto">
          <a:xfrm>
            <a:off x="7762875" y="6508750"/>
            <a:ext cx="879475" cy="241300"/>
          </a:xfrm>
          <a:prstGeom prst="rect">
            <a:avLst/>
          </a:prstGeom>
          <a:noFill/>
        </p:spPr>
      </p:pic>
      <p:pic>
        <p:nvPicPr>
          <p:cNvPr id="9" name="Picture 25" descr="background"/>
          <p:cNvPicPr>
            <a:picLocks noChangeAspect="1" noChangeArrowheads="1"/>
          </p:cNvPicPr>
          <p:nvPr userDrawn="1"/>
        </p:nvPicPr>
        <p:blipFill>
          <a:blip r:embed="rId13" cstate="screen"/>
          <a:srcRect t="8333" b="41667"/>
          <a:stretch>
            <a:fillRect/>
          </a:stretch>
        </p:blipFill>
        <p:spPr bwMode="auto">
          <a:xfrm>
            <a:off x="8839200" y="1143000"/>
            <a:ext cx="304800" cy="2286000"/>
          </a:xfrm>
          <a:prstGeom prst="rect">
            <a:avLst/>
          </a:prstGeom>
          <a:noFill/>
        </p:spPr>
      </p:pic>
      <p:sp>
        <p:nvSpPr>
          <p:cNvPr id="16" name="Rectangle 27"/>
          <p:cNvSpPr>
            <a:spLocks noChangeArrowheads="1"/>
          </p:cNvSpPr>
          <p:nvPr userDrawn="1"/>
        </p:nvSpPr>
        <p:spPr bwMode="auto">
          <a:xfrm>
            <a:off x="381600" y="6553200"/>
            <a:ext cx="4443442" cy="161948"/>
          </a:xfrm>
          <a:prstGeom prst="rect">
            <a:avLst/>
          </a:prstGeom>
          <a:noFill/>
          <a:ln w="9525">
            <a:noFill/>
            <a:miter lim="800000"/>
            <a:headEnd/>
            <a:tailEnd/>
          </a:ln>
        </p:spPr>
        <p:txBody>
          <a:bodyPr lIns="0" tIns="0" rIns="0" bIns="0"/>
          <a:lstStyle/>
          <a:p>
            <a:pPr>
              <a:spcBef>
                <a:spcPct val="0"/>
              </a:spcBef>
            </a:pPr>
            <a:fld id="{A3FB1417-E45E-47B1-83B3-EA07AABD860D}" type="slidenum">
              <a:rPr lang="en-GB" sz="1000" smtClean="0">
                <a:solidFill>
                  <a:srgbClr val="565656"/>
                </a:solidFill>
                <a:latin typeface="Arial" pitchFamily="34" charset="0"/>
                <a:cs typeface="Arial" pitchFamily="34" charset="0"/>
              </a:rPr>
              <a:pPr>
                <a:spcBef>
                  <a:spcPct val="0"/>
                </a:spcBef>
              </a:pPr>
              <a:t>‹#›</a:t>
            </a:fld>
            <a:r>
              <a:rPr lang="en-GB" sz="1000" dirty="0" smtClean="0">
                <a:solidFill>
                  <a:srgbClr val="565656"/>
                </a:solidFill>
                <a:latin typeface="Arial" pitchFamily="34" charset="0"/>
                <a:cs typeface="Arial" pitchFamily="34" charset="0"/>
              </a:rPr>
              <a:t>	© </a:t>
            </a:r>
            <a:r>
              <a:rPr lang="en-GB" sz="1000" dirty="0" smtClean="0">
                <a:solidFill>
                  <a:srgbClr val="565656"/>
                </a:solidFill>
                <a:latin typeface="Arial" pitchFamily="34" charset="0"/>
                <a:cs typeface="Arial" pitchFamily="34" charset="0"/>
              </a:rPr>
              <a:t>2012 4RF Limited </a:t>
            </a:r>
            <a:r>
              <a:rPr lang="en-GB" sz="1000" dirty="0">
                <a:solidFill>
                  <a:srgbClr val="565656"/>
                </a:solidFill>
                <a:latin typeface="Arial" pitchFamily="34" charset="0"/>
                <a:cs typeface="Arial" pitchFamily="34" charset="0"/>
              </a:rPr>
              <a:t>| </a:t>
            </a:r>
            <a:r>
              <a:rPr lang="en-GB" sz="1000" dirty="0" smtClean="0">
                <a:solidFill>
                  <a:srgbClr val="565656"/>
                </a:solidFill>
                <a:latin typeface="Arial" pitchFamily="34" charset="0"/>
                <a:cs typeface="Arial" pitchFamily="34" charset="0"/>
              </a:rPr>
              <a:t>Confidential	</a:t>
            </a:r>
            <a:endParaRPr lang="en-GB" sz="1000" dirty="0">
              <a:solidFill>
                <a:srgbClr val="565656"/>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5" r:id="rId5"/>
    <p:sldLayoutId id="2147483654" r:id="rId6"/>
    <p:sldLayoutId id="2147483656" r:id="rId7"/>
    <p:sldLayoutId id="2147483658" r:id="rId8"/>
    <p:sldLayoutId id="2147483660" r:id="rId9"/>
    <p:sldLayoutId id="2147483661" r:id="rId10"/>
  </p:sldLayoutIdLst>
  <p:hf hdr="0" ftr="0"/>
  <p:txStyles>
    <p:titleStyle>
      <a:lvl1pPr algn="l" defTabSz="914400" rtl="0" eaLnBrk="1" latinLnBrk="0" hangingPunct="1">
        <a:spcBef>
          <a:spcPct val="0"/>
        </a:spcBef>
        <a:buNone/>
        <a:defRPr sz="2400" kern="1200">
          <a:solidFill>
            <a:srgbClr val="F63E3E"/>
          </a:solidFill>
          <a:latin typeface="Arial" pitchFamily="34" charset="0"/>
          <a:ea typeface="+mj-ea"/>
          <a:cs typeface="Arial" pitchFamily="34" charset="0"/>
        </a:defRPr>
      </a:lvl1pPr>
    </p:titleStyle>
    <p:bodyStyle>
      <a:lvl1pPr marL="0" indent="0" algn="l" defTabSz="914400" rtl="0" eaLnBrk="1" latinLnBrk="0" hangingPunct="1">
        <a:lnSpc>
          <a:spcPct val="130000"/>
        </a:lnSpc>
        <a:spcBef>
          <a:spcPct val="20000"/>
        </a:spcBef>
        <a:buFont typeface="Arial" pitchFamily="34" charset="0"/>
        <a:buNone/>
        <a:defRPr sz="1600" kern="1200">
          <a:solidFill>
            <a:srgbClr val="414B56"/>
          </a:solidFill>
          <a:latin typeface="Arial" pitchFamily="34" charset="0"/>
          <a:ea typeface="+mn-ea"/>
          <a:cs typeface="Arial" pitchFamily="34" charset="0"/>
        </a:defRPr>
      </a:lvl1pPr>
      <a:lvl2pPr marL="381600" indent="-190800" algn="l" defTabSz="914400" rtl="0" eaLnBrk="1" latinLnBrk="0" hangingPunct="1">
        <a:lnSpc>
          <a:spcPct val="130000"/>
        </a:lnSpc>
        <a:spcBef>
          <a:spcPct val="20000"/>
        </a:spcBef>
        <a:buClr>
          <a:srgbClr val="F63E3E"/>
        </a:buClr>
        <a:buFont typeface="Arial" pitchFamily="34" charset="0"/>
        <a:buChar char="•"/>
        <a:defRPr sz="1600" kern="1200">
          <a:solidFill>
            <a:srgbClr val="414B56"/>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0" y="2146300"/>
            <a:ext cx="5543550" cy="381000"/>
          </a:xfrm>
        </p:spPr>
        <p:txBody>
          <a:bodyPr/>
          <a:lstStyle/>
          <a:p>
            <a:pPr eaLnBrk="1" hangingPunct="1"/>
            <a:r>
              <a:rPr lang="en-GB" dirty="0" smtClean="0"/>
              <a:t>Aprisa SR</a:t>
            </a:r>
          </a:p>
        </p:txBody>
      </p:sp>
      <p:sp>
        <p:nvSpPr>
          <p:cNvPr id="8195" name="Rectangle 3"/>
          <p:cNvSpPr>
            <a:spLocks noGrp="1" noChangeArrowheads="1"/>
          </p:cNvSpPr>
          <p:nvPr>
            <p:ph type="subTitle" idx="1"/>
          </p:nvPr>
        </p:nvSpPr>
        <p:spPr/>
        <p:txBody>
          <a:bodyPr/>
          <a:lstStyle/>
          <a:p>
            <a:pPr marL="0" indent="0" eaLnBrk="1" hangingPunct="1"/>
            <a:r>
              <a:rPr lang="en-GB" dirty="0" smtClean="0"/>
              <a:t>RF performance and reliability</a:t>
            </a:r>
          </a:p>
        </p:txBody>
      </p:sp>
      <p:sp>
        <p:nvSpPr>
          <p:cNvPr id="8196" name="Rectangle 4"/>
          <p:cNvSpPr>
            <a:spLocks noChangeArrowheads="1"/>
          </p:cNvSpPr>
          <p:nvPr/>
        </p:nvSpPr>
        <p:spPr bwMode="auto">
          <a:xfrm>
            <a:off x="6046788" y="4492625"/>
            <a:ext cx="184150" cy="457200"/>
          </a:xfrm>
          <a:prstGeom prst="rect">
            <a:avLst/>
          </a:prstGeom>
          <a:noFill/>
          <a:ln w="9525">
            <a:noFill/>
            <a:miter lim="800000"/>
            <a:headEnd/>
            <a:tailEnd/>
          </a:ln>
        </p:spPr>
        <p:txBody>
          <a:bodyPr wrap="none">
            <a:spAutoFit/>
          </a:bodyPr>
          <a:lstStyle/>
          <a:p>
            <a:pPr algn="r">
              <a:spcBef>
                <a:spcPct val="0"/>
              </a:spcBef>
            </a:pPr>
            <a:endParaRPr lang="en-A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Network efficiency</a:t>
            </a:r>
            <a:endParaRPr lang="en-NZ" dirty="0"/>
          </a:p>
        </p:txBody>
      </p:sp>
      <p:sp>
        <p:nvSpPr>
          <p:cNvPr id="3" name="Text Placeholder 2"/>
          <p:cNvSpPr>
            <a:spLocks noGrp="1"/>
          </p:cNvSpPr>
          <p:nvPr>
            <p:ph type="body" sz="quarter" idx="13"/>
          </p:nvPr>
        </p:nvSpPr>
        <p:spPr>
          <a:xfrm>
            <a:off x="381599" y="1144801"/>
            <a:ext cx="8024982" cy="4927405"/>
          </a:xfrm>
        </p:spPr>
        <p:txBody>
          <a:bodyPr>
            <a:normAutofit lnSpcReduction="10000"/>
          </a:bodyPr>
          <a:lstStyle/>
          <a:p>
            <a:pPr>
              <a:spcAft>
                <a:spcPts val="600"/>
              </a:spcAft>
            </a:pPr>
            <a:r>
              <a:rPr lang="en-US" dirty="0" smtClean="0"/>
              <a:t>The Aprisa SR uses two key efficiency measures.</a:t>
            </a:r>
          </a:p>
          <a:p>
            <a:r>
              <a:rPr lang="en-US" dirty="0" smtClean="0"/>
              <a:t>With payload compression:</a:t>
            </a:r>
            <a:endParaRPr lang="en-US" dirty="0"/>
          </a:p>
          <a:p>
            <a:pPr lvl="1"/>
            <a:r>
              <a:rPr lang="en-US" dirty="0"/>
              <a:t>All end-user and management data </a:t>
            </a:r>
            <a:r>
              <a:rPr lang="en-US" dirty="0" smtClean="0"/>
              <a:t>passed</a:t>
            </a:r>
            <a:br>
              <a:rPr lang="en-US" dirty="0" smtClean="0"/>
            </a:br>
            <a:r>
              <a:rPr lang="en-US" dirty="0" smtClean="0"/>
              <a:t>over the </a:t>
            </a:r>
            <a:r>
              <a:rPr lang="en-US" dirty="0" err="1" smtClean="0"/>
              <a:t>Aprisa</a:t>
            </a:r>
            <a:r>
              <a:rPr lang="en-US" dirty="0" smtClean="0"/>
              <a:t> </a:t>
            </a:r>
            <a:r>
              <a:rPr lang="en-US" dirty="0"/>
              <a:t>SR network is </a:t>
            </a:r>
            <a:r>
              <a:rPr lang="en-US" dirty="0" smtClean="0"/>
              <a:t>compressed, </a:t>
            </a:r>
            <a:br>
              <a:rPr lang="en-US" dirty="0" smtClean="0"/>
            </a:br>
            <a:r>
              <a:rPr lang="en-US" dirty="0" smtClean="0"/>
              <a:t>both serial </a:t>
            </a:r>
            <a:r>
              <a:rPr lang="en-US" dirty="0"/>
              <a:t>and </a:t>
            </a:r>
            <a:r>
              <a:rPr lang="en-US" dirty="0" smtClean="0"/>
              <a:t>Ethernet, up to 50%</a:t>
            </a:r>
            <a:endParaRPr lang="en-US" dirty="0"/>
          </a:p>
          <a:p>
            <a:pPr lvl="1">
              <a:spcAft>
                <a:spcPts val="600"/>
              </a:spcAft>
            </a:pPr>
            <a:r>
              <a:rPr lang="en-US" dirty="0" smtClean="0"/>
              <a:t>This provides a significant </a:t>
            </a:r>
            <a:r>
              <a:rPr lang="en-US" dirty="0"/>
              <a:t>advantage </a:t>
            </a:r>
            <a:r>
              <a:rPr lang="en-US" dirty="0" smtClean="0"/>
              <a:t>for large</a:t>
            </a:r>
            <a:br>
              <a:rPr lang="en-US" dirty="0" smtClean="0"/>
            </a:br>
            <a:r>
              <a:rPr lang="en-US" dirty="0" smtClean="0"/>
              <a:t>packets and </a:t>
            </a:r>
            <a:r>
              <a:rPr lang="en-US" dirty="0"/>
              <a:t>file </a:t>
            </a:r>
            <a:r>
              <a:rPr lang="en-US" dirty="0" smtClean="0"/>
              <a:t>transfers</a:t>
            </a:r>
            <a:endParaRPr lang="en-US" dirty="0"/>
          </a:p>
          <a:p>
            <a:r>
              <a:rPr lang="en-GB" dirty="0" smtClean="0"/>
              <a:t>With proxy addressing:</a:t>
            </a:r>
            <a:endParaRPr lang="en-GB" dirty="0"/>
          </a:p>
          <a:p>
            <a:pPr lvl="1"/>
            <a:r>
              <a:rPr lang="en-GB" dirty="0" smtClean="0"/>
              <a:t>The network </a:t>
            </a:r>
            <a:r>
              <a:rPr lang="en-GB" dirty="0"/>
              <a:t>manager only requests data from the Aprisa SR base station</a:t>
            </a:r>
          </a:p>
          <a:p>
            <a:pPr lvl="1"/>
            <a:r>
              <a:rPr lang="en-GB" dirty="0"/>
              <a:t>The base station broadcasts the SNMP data request across the network</a:t>
            </a:r>
          </a:p>
          <a:p>
            <a:pPr lvl="1">
              <a:spcAft>
                <a:spcPts val="600"/>
              </a:spcAft>
            </a:pPr>
            <a:r>
              <a:rPr lang="en-GB" dirty="0"/>
              <a:t>To reduce the traffic across the network an efficient over-the-air protocol is used to broadcast the SNMP </a:t>
            </a:r>
            <a:r>
              <a:rPr lang="en-GB" dirty="0" smtClean="0"/>
              <a:t>messages</a:t>
            </a:r>
            <a:endParaRPr lang="en-US" dirty="0"/>
          </a:p>
          <a:p>
            <a:r>
              <a:rPr lang="en-NZ" dirty="0" smtClean="0"/>
              <a:t>More usable bandwidth is delivered for customer applications while still supporting network management systems.</a:t>
            </a:r>
            <a:endParaRPr lang="en-NZ" dirty="0"/>
          </a:p>
        </p:txBody>
      </p:sp>
      <p:pic>
        <p:nvPicPr>
          <p:cNvPr id="5" name="Picture 3"/>
          <p:cNvPicPr>
            <a:picLocks noChangeAspect="1" noChangeArrowheads="1"/>
          </p:cNvPicPr>
          <p:nvPr/>
        </p:nvPicPr>
        <p:blipFill>
          <a:blip r:embed="rId3" cstate="print"/>
          <a:srcRect/>
          <a:stretch>
            <a:fillRect/>
          </a:stretch>
        </p:blipFill>
        <p:spPr bwMode="auto">
          <a:xfrm>
            <a:off x="5423831" y="1144800"/>
            <a:ext cx="2887579"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FAQs</a:t>
            </a:r>
            <a:endParaRPr lang="en-NZ" dirty="0"/>
          </a:p>
        </p:txBody>
      </p:sp>
      <p:graphicFrame>
        <p:nvGraphicFramePr>
          <p:cNvPr id="5" name="Group 21"/>
          <p:cNvGraphicFramePr>
            <a:graphicFrameLocks noGrp="1"/>
          </p:cNvGraphicFramePr>
          <p:nvPr/>
        </p:nvGraphicFramePr>
        <p:xfrm>
          <a:off x="457200" y="1171575"/>
          <a:ext cx="8042988" cy="3255264"/>
        </p:xfrm>
        <a:graphic>
          <a:graphicData uri="http://schemas.openxmlformats.org/drawingml/2006/table">
            <a:tbl>
              <a:tblPr/>
              <a:tblGrid>
                <a:gridCol w="513184"/>
                <a:gridCol w="7529804"/>
              </a:tblGrid>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chemeClr val="bg1"/>
                          </a:solidFill>
                          <a:effectLst/>
                          <a:latin typeface="Arial" charset="0"/>
                        </a:rPr>
                        <a:t>FAQ</a:t>
                      </a:r>
                    </a:p>
                  </a:txBody>
                  <a:tcPr anchor="ctr" horzOverflow="overflow">
                    <a:lnL>
                      <a:noFill/>
                    </a:lnL>
                    <a:lnR>
                      <a:noFill/>
                    </a:lnR>
                    <a:lnT>
                      <a:noFill/>
                    </a:lnT>
                    <a:lnB>
                      <a:noFill/>
                    </a:lnB>
                    <a:lnTlToBr>
                      <a:noFill/>
                    </a:lnTlToBr>
                    <a:lnBlToTr>
                      <a:noFill/>
                    </a:lnBlToTr>
                    <a:solidFill>
                      <a:srgbClr val="F63E3E"/>
                    </a:solidFill>
                  </a:tcPr>
                </a:tc>
                <a:tc>
                  <a:txBody>
                    <a:bodyPr/>
                    <a:lstStyle/>
                    <a:p>
                      <a:pPr>
                        <a:lnSpc>
                          <a:spcPct val="130000"/>
                        </a:lnSpc>
                        <a:spcBef>
                          <a:spcPts val="288"/>
                        </a:spcBef>
                      </a:pPr>
                      <a:r>
                        <a:rPr kumimoji="0" lang="en-GB" sz="1200" b="0" i="0" u="none" strike="noStrike" kern="1200" cap="none" normalizeH="0" baseline="0" dirty="0" smtClean="0">
                          <a:ln>
                            <a:noFill/>
                          </a:ln>
                          <a:solidFill>
                            <a:schemeClr val="bg1"/>
                          </a:solidFill>
                          <a:effectLst/>
                          <a:latin typeface="Arial" charset="0"/>
                          <a:ea typeface="+mn-ea"/>
                          <a:cs typeface="+mn-cs"/>
                        </a:rPr>
                        <a:t>RF performance and reliability</a:t>
                      </a:r>
                      <a:endParaRPr kumimoji="0" lang="en-GB" sz="1200" b="0" i="0" u="none" strike="noStrike" kern="1200" cap="none" normalizeH="0" baseline="0" dirty="0">
                        <a:ln>
                          <a:noFill/>
                        </a:ln>
                        <a:solidFill>
                          <a:schemeClr val="bg1"/>
                        </a:solidFill>
                        <a:effectLst/>
                        <a:latin typeface="Arial" charset="0"/>
                        <a:ea typeface="+mn-ea"/>
                        <a:cs typeface="+mn-cs"/>
                      </a:endParaRPr>
                    </a:p>
                  </a:txBody>
                  <a:tcPr anchor="ctr" horzOverflow="overflow">
                    <a:lnL>
                      <a:noFill/>
                    </a:lnL>
                    <a:lnR>
                      <a:noFill/>
                    </a:lnR>
                    <a:lnT>
                      <a:noFill/>
                    </a:lnT>
                    <a:lnB>
                      <a:noFill/>
                    </a:lnB>
                    <a:lnTlToBr>
                      <a:noFill/>
                    </a:lnTlToBr>
                    <a:lnBlToTr>
                      <a:noFill/>
                    </a:lnBlToTr>
                    <a:solidFill>
                      <a:srgbClr val="F63E3E"/>
                    </a:solidFill>
                  </a:tcPr>
                </a:tc>
              </a:tr>
              <a:tr h="2603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What, if any, impact does FEC have on the throughput of the radio?</a:t>
                      </a:r>
                      <a:endParaRPr kumimoji="0" lang="en-GB" sz="1200" b="0" i="0" u="none" strike="noStrike" cap="none" normalizeH="0" baseline="0" dirty="0" smtClean="0">
                        <a:ln>
                          <a:noFill/>
                        </a:ln>
                        <a:solidFill>
                          <a:srgbClr val="414B56"/>
                        </a:solidFill>
                        <a:effectLst/>
                        <a:latin typeface="Arial" charset="0"/>
                      </a:endParaRPr>
                    </a:p>
                  </a:txBody>
                  <a:tcP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While FEC creates a necessary overhead it improves the ability of the Aprisa SR to operate successfully at the network edges and in coverage areas inside the network that are difficult due to interference or geographic conditions.</a:t>
                      </a:r>
                    </a:p>
                  </a:txBody>
                  <a:tcPr horzOverflow="overflow">
                    <a:lnL>
                      <a:noFill/>
                    </a:lnL>
                    <a:lnR>
                      <a:noFill/>
                    </a:lnR>
                    <a:lnT>
                      <a:noFill/>
                    </a:lnT>
                    <a:lnB>
                      <a:noFill/>
                    </a:lnB>
                    <a:lnTlToBr>
                      <a:noFill/>
                    </a:lnTlToBr>
                    <a:lnBlToTr>
                      <a:noFill/>
                    </a:lnBlToTr>
                    <a:solidFill>
                      <a:srgbClr val="E9E9E9"/>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Why are there versions of the Aprisa SR with two antenna ports?</a:t>
                      </a:r>
                      <a:endParaRPr kumimoji="0" lang="en-GB" sz="1200" b="0" i="0" u="none" strike="noStrike" cap="none" normalizeH="0" baseline="0" dirty="0" smtClean="0">
                        <a:ln>
                          <a:noFill/>
                        </a:ln>
                        <a:solidFill>
                          <a:srgbClr val="414B56"/>
                        </a:solidFill>
                        <a:effectLst/>
                        <a:latin typeface="Arial" charset="0"/>
                      </a:endParaRPr>
                    </a:p>
                  </a:txBody>
                  <a:tcP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NZ" sz="1200" b="0" i="0" u="none" strike="noStrike" cap="none" normalizeH="0" baseline="0" dirty="0" smtClean="0">
                          <a:ln>
                            <a:noFill/>
                          </a:ln>
                          <a:solidFill>
                            <a:srgbClr val="414B56"/>
                          </a:solidFill>
                          <a:effectLst/>
                          <a:latin typeface="Arial" charset="0"/>
                        </a:rPr>
                        <a:t>The Aprisa SR operates in half duplex. Versions with either a single antenna or separate transmit and receive ports are available to allow for common antenna working with filters in situations where other transmitting equipment is located at the same site.</a:t>
                      </a:r>
                    </a:p>
                  </a:txBody>
                  <a:tcPr horzOverflow="overflow">
                    <a:lnL>
                      <a:noFill/>
                    </a:lnL>
                    <a:lnR>
                      <a:noFill/>
                    </a:lnR>
                    <a:lnT>
                      <a:noFill/>
                    </a:lnT>
                    <a:lnB>
                      <a:noFill/>
                    </a:lnB>
                    <a:lnTlToBr>
                      <a:noFill/>
                    </a:lnTlToBr>
                    <a:lnBlToTr>
                      <a:noFill/>
                    </a:lnBlToTr>
                    <a:solidFill>
                      <a:srgbClr val="E9E9E9"/>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Does the device support dynamic power control of the transmitter? </a:t>
                      </a:r>
                      <a:endParaRPr kumimoji="0" lang="en-GB" sz="1200" b="0" i="0" u="none" strike="noStrike" cap="none" normalizeH="0" baseline="0" dirty="0" smtClean="0">
                        <a:ln>
                          <a:noFill/>
                        </a:ln>
                        <a:solidFill>
                          <a:srgbClr val="414B56"/>
                        </a:solidFill>
                        <a:effectLst/>
                        <a:latin typeface="Arial" charset="0"/>
                      </a:endParaRPr>
                    </a:p>
                  </a:txBody>
                  <a:tcP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As with other similar SCADA radio equipment the Aprisa SR radio does not support ATPC.</a:t>
                      </a:r>
                      <a:endParaRPr kumimoji="0" lang="en-GB" sz="1200" b="0" i="0" u="none" strike="noStrike" cap="none" normalizeH="0" baseline="0" dirty="0" smtClean="0">
                        <a:ln>
                          <a:noFill/>
                        </a:ln>
                        <a:solidFill>
                          <a:srgbClr val="414B56"/>
                        </a:solidFill>
                        <a:effectLst/>
                        <a:latin typeface="Arial" charset="0"/>
                      </a:endParaRPr>
                    </a:p>
                  </a:txBody>
                  <a:tcPr horzOverflow="overflow">
                    <a:lnL>
                      <a:noFill/>
                    </a:lnL>
                    <a:lnR>
                      <a:noFill/>
                    </a:lnR>
                    <a:lnT>
                      <a:noFill/>
                    </a:lnT>
                    <a:lnB>
                      <a:noFill/>
                    </a:lnB>
                    <a:lnTlToBr>
                      <a:noFill/>
                    </a:lnTlToBr>
                    <a:lnBlToTr>
                      <a:noFill/>
                    </a:lnBlToTr>
                    <a:solidFill>
                      <a:srgbClr val="E9E9E9"/>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eaLnBrk="1" hangingPunct="1"/>
            <a:r>
              <a:rPr lang="en-GB" dirty="0" smtClean="0"/>
              <a:t>Aprisa SR RF performance and reliability</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13438" y="1164061"/>
            <a:ext cx="3041650" cy="2268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 Placeholder 2"/>
          <p:cNvSpPr txBox="1">
            <a:spLocks/>
          </p:cNvSpPr>
          <p:nvPr/>
        </p:nvSpPr>
        <p:spPr>
          <a:xfrm>
            <a:off x="381600" y="1144801"/>
            <a:ext cx="5018173" cy="5164519"/>
          </a:xfrm>
          <a:prstGeom prst="rect">
            <a:avLst/>
          </a:prstGeom>
        </p:spPr>
        <p:txBody>
          <a:bodyPr vert="horz" lIns="91440" tIns="45720" rIns="91440" bIns="45720" rtlCol="0">
            <a:noAutofit/>
          </a:bodyPr>
          <a:lstStyle/>
          <a:p>
            <a:pPr lvl="0">
              <a:lnSpc>
                <a:spcPct val="130000"/>
              </a:lnSpc>
              <a:spcBef>
                <a:spcPct val="20000"/>
              </a:spcBef>
              <a:spcAft>
                <a:spcPts val="600"/>
              </a:spcAft>
              <a:buClr>
                <a:srgbClr val="FF4D4D"/>
              </a:buClr>
              <a:defRPr/>
            </a:pPr>
            <a:r>
              <a:rPr kumimoji="0" lang="en-GB"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rPr>
              <a:t>4RF has a history of</a:t>
            </a:r>
            <a:r>
              <a:rPr kumimoji="0" lang="en-GB" sz="1600" b="0" i="0" u="none" strike="noStrike" kern="1200" cap="none" spc="0" normalizeH="0" noProof="0" dirty="0" smtClean="0">
                <a:ln>
                  <a:noFill/>
                </a:ln>
                <a:solidFill>
                  <a:srgbClr val="414B56"/>
                </a:solidFill>
                <a:effectLst/>
                <a:uLnTx/>
                <a:uFillTx/>
                <a:latin typeface="Arial" pitchFamily="34" charset="0"/>
                <a:ea typeface="+mn-ea"/>
                <a:cs typeface="Arial" pitchFamily="34" charset="0"/>
              </a:rPr>
              <a:t> designing high performing, highly reliable radio products, </a:t>
            </a:r>
            <a:r>
              <a:rPr lang="en-NZ" sz="1600" dirty="0" smtClean="0">
                <a:solidFill>
                  <a:srgbClr val="414B56"/>
                </a:solidFill>
                <a:latin typeface="Arial" pitchFamily="34" charset="0"/>
                <a:cs typeface="Arial" pitchFamily="34" charset="0"/>
              </a:rPr>
              <a:t>and the Aprisa SR is no exception</a:t>
            </a:r>
            <a:r>
              <a:rPr kumimoji="0" lang="en-GB" sz="1600" b="0" i="0" u="none" strike="noStrike" kern="1200" cap="none" spc="0" normalizeH="0" noProof="0" dirty="0" smtClean="0">
                <a:ln>
                  <a:noFill/>
                </a:ln>
                <a:solidFill>
                  <a:srgbClr val="414B56"/>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30000"/>
              </a:lnSpc>
              <a:spcBef>
                <a:spcPct val="20000"/>
              </a:spcBef>
              <a:spcAft>
                <a:spcPts val="600"/>
              </a:spcAft>
              <a:buClr>
                <a:srgbClr val="FF4D4D"/>
              </a:buClr>
              <a:buSzTx/>
              <a:buFont typeface="Arial" pitchFamily="34" charset="0"/>
              <a:buNone/>
              <a:tabLst/>
              <a:defRPr/>
            </a:pPr>
            <a:r>
              <a:rPr lang="en-GB" sz="1600" noProof="0" dirty="0" smtClean="0">
                <a:solidFill>
                  <a:srgbClr val="414B56"/>
                </a:solidFill>
                <a:latin typeface="Arial" pitchFamily="34" charset="0"/>
                <a:cs typeface="Arial" pitchFamily="34" charset="0"/>
              </a:rPr>
              <a:t>The Aprisa SR incorporates a number of key design features to provide its unbeatable reliability.</a:t>
            </a:r>
          </a:p>
          <a:p>
            <a:pPr marL="0" marR="0" lvl="0" indent="0" algn="l" defTabSz="914400" rtl="0" eaLnBrk="1" fontAlgn="auto" latinLnBrk="0" hangingPunct="1">
              <a:lnSpc>
                <a:spcPct val="130000"/>
              </a:lnSpc>
              <a:spcBef>
                <a:spcPct val="20000"/>
              </a:spcBef>
              <a:spcAft>
                <a:spcPts val="600"/>
              </a:spcAft>
              <a:buClr>
                <a:srgbClr val="FF4D4D"/>
              </a:buClr>
              <a:buSzTx/>
              <a:buFont typeface="Arial" pitchFamily="34" charset="0"/>
              <a:buNone/>
              <a:tabLst/>
              <a:defRPr/>
            </a:pPr>
            <a:r>
              <a:rPr lang="en-GB" sz="1600" dirty="0" smtClean="0">
                <a:solidFill>
                  <a:srgbClr val="414B56"/>
                </a:solidFill>
                <a:latin typeface="Arial" pitchFamily="34" charset="0"/>
                <a:cs typeface="Arial" pitchFamily="34" charset="0"/>
              </a:rPr>
              <a:t>RF performance is unbeatable, with attention paid to every element of the design: transmitter, receiver, modulation and efficiency.</a:t>
            </a:r>
            <a:endParaRPr lang="en-GB" sz="1600" noProof="0" dirty="0" smtClean="0">
              <a:solidFill>
                <a:srgbClr val="414B56"/>
              </a:solidFill>
              <a:latin typeface="Arial" pitchFamily="34" charset="0"/>
              <a:cs typeface="Arial" pitchFamily="34" charset="0"/>
            </a:endParaRPr>
          </a:p>
          <a:p>
            <a:pPr>
              <a:lnSpc>
                <a:spcPct val="130000"/>
              </a:lnSpc>
              <a:spcBef>
                <a:spcPct val="20000"/>
              </a:spcBef>
              <a:spcAft>
                <a:spcPts val="600"/>
              </a:spcAft>
              <a:buClr>
                <a:srgbClr val="FF4D4D"/>
              </a:buClr>
              <a:defRPr/>
            </a:pPr>
            <a:r>
              <a:rPr lang="en-GB" sz="1600" dirty="0" smtClean="0">
                <a:solidFill>
                  <a:srgbClr val="414B56"/>
                </a:solidFill>
                <a:latin typeface="Arial" pitchFamily="34" charset="0"/>
                <a:cs typeface="Arial" pitchFamily="34" charset="0"/>
              </a:rPr>
              <a:t>The Aprisa SR has been carefully designed to meet the complex RF and physical environment that today’s utilities need to operate in. </a:t>
            </a:r>
          </a:p>
          <a:p>
            <a:pPr>
              <a:lnSpc>
                <a:spcPct val="130000"/>
              </a:lnSpc>
              <a:spcBef>
                <a:spcPct val="20000"/>
              </a:spcBef>
              <a:buClr>
                <a:srgbClr val="FF4D4D"/>
              </a:buClr>
              <a:defRPr/>
            </a:pPr>
            <a:r>
              <a:rPr kumimoji="0" lang="en-GB" sz="1600" b="0" i="0" u="none" strike="noStrike" kern="1200" cap="none" spc="0" normalizeH="0" dirty="0" smtClean="0">
                <a:ln>
                  <a:noFill/>
                </a:ln>
                <a:solidFill>
                  <a:srgbClr val="414B56"/>
                </a:solidFill>
                <a:effectLst/>
                <a:uLnTx/>
                <a:uFillTx/>
                <a:latin typeface="Arial" pitchFamily="34" charset="0"/>
                <a:ea typeface="+mn-ea"/>
                <a:cs typeface="Arial" pitchFamily="34" charset="0"/>
              </a:rPr>
              <a:t>With distance engineering built into every </a:t>
            </a:r>
            <a:r>
              <a:rPr kumimoji="0" lang="en-GB" sz="1600" b="0" i="0" u="none" strike="noStrike" kern="1200" cap="none" spc="0" normalizeH="0" dirty="0" err="1" smtClean="0">
                <a:ln>
                  <a:noFill/>
                </a:ln>
                <a:solidFill>
                  <a:srgbClr val="414B56"/>
                </a:solidFill>
                <a:effectLst/>
                <a:uLnTx/>
                <a:uFillTx/>
                <a:latin typeface="Arial" pitchFamily="34" charset="0"/>
                <a:ea typeface="+mn-ea"/>
                <a:cs typeface="Arial" pitchFamily="34" charset="0"/>
              </a:rPr>
              <a:t>Aprisa</a:t>
            </a:r>
            <a:r>
              <a:rPr kumimoji="0" lang="en-GB" sz="1600" b="0" i="0" u="none" strike="noStrike" kern="1200" cap="none" spc="0" normalizeH="0" dirty="0" smtClean="0">
                <a:ln>
                  <a:noFill/>
                </a:ln>
                <a:solidFill>
                  <a:srgbClr val="414B56"/>
                </a:solidFill>
                <a:effectLst/>
                <a:uLnTx/>
                <a:uFillTx/>
                <a:latin typeface="Arial" pitchFamily="34" charset="0"/>
                <a:ea typeface="+mn-ea"/>
                <a:cs typeface="Arial" pitchFamily="34" charset="0"/>
              </a:rPr>
              <a:t> SR, it outperforms other products.</a:t>
            </a:r>
            <a:endParaRPr lang="en-GB" sz="1600" dirty="0" smtClean="0">
              <a:solidFill>
                <a:srgbClr val="414B5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dirty="0" smtClean="0"/>
              <a:t>RF design and reliability</a:t>
            </a:r>
            <a:endParaRPr lang="en-GB" dirty="0"/>
          </a:p>
        </p:txBody>
      </p:sp>
      <p:pic>
        <p:nvPicPr>
          <p:cNvPr id="2050" name="Picture 2" descr="4Cast_UP (Small)"/>
          <p:cNvPicPr>
            <a:picLocks noGrp="1" noChangeAspect="1" noChangeArrowheads="1"/>
          </p:cNvPicPr>
          <p:nvPr>
            <p:ph type="pic" sz="quarter" idx="13"/>
          </p:nvPr>
        </p:nvPicPr>
        <p:blipFill>
          <a:blip r:embed="rId3" cstate="print">
            <a:extLst>
              <a:ext uri="{28A0092B-C50C-407E-A947-70E740481C1C}">
                <a14:useLocalDpi xmlns:a14="http://schemas.microsoft.com/office/drawing/2010/main" xmlns="" val="0"/>
              </a:ext>
            </a:extLst>
          </a:blip>
          <a:srcRect l="7128" t="9207" r="7128" b="4660"/>
          <a:stretch>
            <a:fillRect/>
          </a:stretch>
        </p:blipFill>
        <p:spPr bwMode="auto">
          <a:xfrm>
            <a:off x="5143222" y="1144799"/>
            <a:ext cx="3443047"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4669" y="3671646"/>
            <a:ext cx="3441600" cy="2582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 Placeholder 2"/>
          <p:cNvSpPr txBox="1">
            <a:spLocks/>
          </p:cNvSpPr>
          <p:nvPr/>
        </p:nvSpPr>
        <p:spPr>
          <a:xfrm>
            <a:off x="381601" y="1144801"/>
            <a:ext cx="4416542" cy="5164519"/>
          </a:xfrm>
          <a:prstGeom prst="rect">
            <a:avLst/>
          </a:prstGeom>
        </p:spPr>
        <p:txBody>
          <a:bodyPr vert="horz" lIns="91440" tIns="45720" rIns="91440" bIns="45720" rtlCol="0">
            <a:noAutofit/>
          </a:bodyPr>
          <a:lstStyle/>
          <a:p>
            <a:pPr lvl="0">
              <a:lnSpc>
                <a:spcPct val="130000"/>
              </a:lnSpc>
              <a:spcBef>
                <a:spcPct val="20000"/>
              </a:spcBef>
              <a:spcAft>
                <a:spcPts val="600"/>
              </a:spcAft>
              <a:buClr>
                <a:srgbClr val="FF4D4D"/>
              </a:buClr>
            </a:pPr>
            <a:r>
              <a:rPr lang="en-NZ" sz="1600" dirty="0" smtClean="0">
                <a:solidFill>
                  <a:srgbClr val="414B56"/>
                </a:solidFill>
                <a:latin typeface="Arial" pitchFamily="34" charset="0"/>
                <a:cs typeface="Arial" pitchFamily="34" charset="0"/>
              </a:rPr>
              <a:t>At 4RF the radio frequency (RF) performance is always excellent, the key to the competitive advantage of the Aprisa SR</a:t>
            </a:r>
            <a:r>
              <a:rPr lang="en-GB" sz="1600" dirty="0" smtClean="0">
                <a:solidFill>
                  <a:srgbClr val="414B56"/>
                </a:solidFill>
                <a:latin typeface="Arial" pitchFamily="34" charset="0"/>
                <a:cs typeface="Arial" pitchFamily="34" charset="0"/>
              </a:rPr>
              <a:t>.</a:t>
            </a:r>
            <a:r>
              <a:rPr lang="en-NZ" sz="1600" dirty="0" smtClean="0">
                <a:solidFill>
                  <a:srgbClr val="414B56"/>
                </a:solidFill>
                <a:latin typeface="Arial" pitchFamily="34" charset="0"/>
                <a:cs typeface="Arial" pitchFamily="34" charset="0"/>
              </a:rPr>
              <a:t> </a:t>
            </a:r>
          </a:p>
          <a:p>
            <a:pPr lvl="0">
              <a:lnSpc>
                <a:spcPct val="130000"/>
              </a:lnSpc>
              <a:spcBef>
                <a:spcPct val="20000"/>
              </a:spcBef>
              <a:buClr>
                <a:srgbClr val="FF4D4D"/>
              </a:buClr>
            </a:pPr>
            <a:r>
              <a:rPr lang="en-NZ" sz="1600" dirty="0" smtClean="0">
                <a:solidFill>
                  <a:srgbClr val="414B56"/>
                </a:solidFill>
                <a:latin typeface="Arial" pitchFamily="34" charset="0"/>
                <a:cs typeface="Arial" pitchFamily="34" charset="0"/>
              </a:rPr>
              <a:t>The Aprisa SR combines a number of key design features to ensure its reliability:</a:t>
            </a:r>
            <a:endParaRPr lang="en-GB" sz="1600" dirty="0" smtClean="0">
              <a:solidFill>
                <a:srgbClr val="414B56"/>
              </a:solidFill>
              <a:latin typeface="Arial" pitchFamily="34" charset="0"/>
              <a:cs typeface="Arial" pitchFamily="34" charset="0"/>
            </a:endParaRPr>
          </a:p>
          <a:p>
            <a:pPr marL="381600" lvl="1" indent="-190800">
              <a:lnSpc>
                <a:spcPct val="130000"/>
              </a:lnSpc>
              <a:spcBef>
                <a:spcPct val="20000"/>
              </a:spcBef>
              <a:buClr>
                <a:srgbClr val="FF4D4D"/>
              </a:buClr>
              <a:buFont typeface="Times"/>
              <a:buChar char="•"/>
            </a:pPr>
            <a:r>
              <a:rPr lang="en-NZ" sz="1600" dirty="0" smtClean="0">
                <a:solidFill>
                  <a:srgbClr val="414B56"/>
                </a:solidFill>
                <a:latin typeface="Arial" pitchFamily="34" charset="0"/>
                <a:cs typeface="Arial" pitchFamily="34" charset="0"/>
              </a:rPr>
              <a:t>No manual component tuning: full electronic tuning over the entire RF band</a:t>
            </a:r>
          </a:p>
          <a:p>
            <a:pPr marL="381600" lvl="1" indent="-190800">
              <a:lnSpc>
                <a:spcPct val="130000"/>
              </a:lnSpc>
              <a:spcBef>
                <a:spcPct val="20000"/>
              </a:spcBef>
              <a:buClr>
                <a:srgbClr val="FF4D4D"/>
              </a:buClr>
              <a:buFont typeface="Times"/>
              <a:buChar char="•"/>
            </a:pPr>
            <a:r>
              <a:rPr lang="en-NZ" sz="1600" dirty="0" smtClean="0">
                <a:solidFill>
                  <a:srgbClr val="414B56"/>
                </a:solidFill>
                <a:latin typeface="Arial" pitchFamily="34" charset="0"/>
                <a:cs typeface="Arial" pitchFamily="34" charset="0"/>
              </a:rPr>
              <a:t>No moving parts</a:t>
            </a:r>
          </a:p>
          <a:p>
            <a:pPr marL="381600" lvl="1" indent="-190800">
              <a:lnSpc>
                <a:spcPct val="130000"/>
              </a:lnSpc>
              <a:spcBef>
                <a:spcPct val="20000"/>
              </a:spcBef>
              <a:spcAft>
                <a:spcPts val="600"/>
              </a:spcAft>
              <a:buClr>
                <a:srgbClr val="FF4D4D"/>
              </a:buClr>
              <a:buFont typeface="Times"/>
              <a:buChar char="•"/>
            </a:pPr>
            <a:r>
              <a:rPr lang="en-NZ" sz="1600" dirty="0" smtClean="0">
                <a:solidFill>
                  <a:srgbClr val="414B56"/>
                </a:solidFill>
                <a:latin typeface="Arial" pitchFamily="34" charset="0"/>
                <a:cs typeface="Arial" pitchFamily="34" charset="0"/>
              </a:rPr>
              <a:t>Single ‘uniboard’ PCA</a:t>
            </a:r>
          </a:p>
          <a:p>
            <a:pPr lvl="0">
              <a:lnSpc>
                <a:spcPct val="130000"/>
              </a:lnSpc>
              <a:spcBef>
                <a:spcPct val="20000"/>
              </a:spcBef>
              <a:buClr>
                <a:srgbClr val="FF4D4D"/>
              </a:buClr>
            </a:pPr>
            <a:r>
              <a:rPr kumimoji="0" lang="en-GB"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rPr>
              <a:t>High output power and continuous operation at</a:t>
            </a:r>
            <a:r>
              <a:rPr lang="en-GB" sz="1600" dirty="0" smtClean="0">
                <a:solidFill>
                  <a:srgbClr val="414B56"/>
                </a:solidFill>
                <a:latin typeface="Arial" pitchFamily="34" charset="0"/>
                <a:cs typeface="Arial" pitchFamily="34" charset="0"/>
              </a:rPr>
              <a:t> +70 °C is made possible by:</a:t>
            </a:r>
          </a:p>
          <a:p>
            <a:pPr marL="381600" lvl="1" indent="-190800">
              <a:lnSpc>
                <a:spcPct val="130000"/>
              </a:lnSpc>
              <a:spcBef>
                <a:spcPct val="20000"/>
              </a:spcBef>
              <a:buClr>
                <a:srgbClr val="FF4D4D"/>
              </a:buClr>
              <a:buFont typeface="Times"/>
              <a:buChar char="•"/>
            </a:pPr>
            <a:r>
              <a:rPr lang="en-NZ" sz="1600" dirty="0" smtClean="0">
                <a:solidFill>
                  <a:srgbClr val="414B56"/>
                </a:solidFill>
                <a:latin typeface="Arial" pitchFamily="34" charset="0"/>
                <a:cs typeface="Arial" pitchFamily="34" charset="0"/>
              </a:rPr>
              <a:t>High efficiency amplifier technology</a:t>
            </a:r>
          </a:p>
          <a:p>
            <a:pPr marL="381600" lvl="1" indent="-190800">
              <a:lnSpc>
                <a:spcPct val="130000"/>
              </a:lnSpc>
              <a:spcBef>
                <a:spcPct val="20000"/>
              </a:spcBef>
              <a:buClr>
                <a:srgbClr val="FF4D4D"/>
              </a:buClr>
              <a:buFont typeface="Times"/>
              <a:buChar char="•"/>
            </a:pPr>
            <a:r>
              <a:rPr lang="en-NZ" sz="1600" dirty="0" smtClean="0">
                <a:solidFill>
                  <a:srgbClr val="414B56"/>
                </a:solidFill>
                <a:latin typeface="Arial" pitchFamily="34" charset="0"/>
                <a:cs typeface="Arial" pitchFamily="34" charset="0"/>
              </a:rPr>
              <a:t>Extensive integrated passive heat sinking</a:t>
            </a:r>
          </a:p>
        </p:txBody>
      </p:sp>
    </p:spTree>
    <p:extLst>
      <p:ext uri="{BB962C8B-B14F-4D97-AF65-F5344CB8AC3E}">
        <p14:creationId xmlns:p14="http://schemas.microsoft.com/office/powerpoint/2010/main" xmlns="" val="1501071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The RF environment</a:t>
            </a:r>
            <a:endParaRPr lang="en-NZ" dirty="0"/>
          </a:p>
        </p:txBody>
      </p:sp>
      <p:sp>
        <p:nvSpPr>
          <p:cNvPr id="3" name="Content Placeholder 2"/>
          <p:cNvSpPr>
            <a:spLocks noGrp="1"/>
          </p:cNvSpPr>
          <p:nvPr>
            <p:ph type="body" sz="quarter" idx="13"/>
          </p:nvPr>
        </p:nvSpPr>
        <p:spPr>
          <a:xfrm>
            <a:off x="381600" y="1144801"/>
            <a:ext cx="4719789" cy="4927405"/>
          </a:xfrm>
          <a:ln>
            <a:noFill/>
          </a:ln>
        </p:spPr>
        <p:txBody>
          <a:bodyPr>
            <a:normAutofit lnSpcReduction="10000"/>
          </a:bodyPr>
          <a:lstStyle/>
          <a:p>
            <a:pPr>
              <a:spcAft>
                <a:spcPts val="600"/>
              </a:spcAft>
              <a:buClr>
                <a:srgbClr val="FF0000"/>
              </a:buClr>
            </a:pPr>
            <a:r>
              <a:rPr lang="en-NZ" dirty="0" smtClean="0"/>
              <a:t>Aprisa SR radios use digital modulation for</a:t>
            </a:r>
            <a:br>
              <a:rPr lang="en-NZ" dirty="0" smtClean="0"/>
            </a:br>
            <a:r>
              <a:rPr lang="en-NZ" dirty="0" smtClean="0"/>
              <a:t>point-to-multipoint applications and operate in sometimes crowded bands shared with land mobile and other applications.</a:t>
            </a:r>
          </a:p>
          <a:p>
            <a:pPr>
              <a:spcAft>
                <a:spcPts val="600"/>
              </a:spcAft>
              <a:buClr>
                <a:srgbClr val="FF0000"/>
              </a:buClr>
            </a:pPr>
            <a:r>
              <a:rPr lang="en-NZ" dirty="0" smtClean="0"/>
              <a:t>The Aprisa SR needs to handle multiple strong signals while receiving co-channel signals with highly varying signal strengths.</a:t>
            </a:r>
          </a:p>
          <a:p>
            <a:pPr>
              <a:spcAft>
                <a:spcPts val="600"/>
              </a:spcAft>
              <a:buClr>
                <a:srgbClr val="FF0000"/>
              </a:buClr>
            </a:pPr>
            <a:r>
              <a:rPr lang="en-NZ" dirty="0" smtClean="0"/>
              <a:t>Both of these factors drive the receiver design requirements.</a:t>
            </a:r>
          </a:p>
          <a:p>
            <a:pPr lvl="0">
              <a:buClr>
                <a:srgbClr val="FF4D4D"/>
              </a:buClr>
            </a:pPr>
            <a:r>
              <a:rPr lang="en-NZ" dirty="0" smtClean="0"/>
              <a:t>Why </a:t>
            </a:r>
            <a:r>
              <a:rPr lang="en-NZ" dirty="0"/>
              <a:t>does it need to be small? </a:t>
            </a:r>
            <a:endParaRPr lang="en-GB" dirty="0" smtClean="0"/>
          </a:p>
          <a:p>
            <a:pPr lvl="1">
              <a:buClr>
                <a:srgbClr val="FF4D4D"/>
              </a:buClr>
              <a:buFont typeface="Times"/>
              <a:buChar char="•"/>
            </a:pPr>
            <a:r>
              <a:rPr lang="en-NZ" dirty="0" smtClean="0"/>
              <a:t>The small design leads to </a:t>
            </a:r>
            <a:r>
              <a:rPr lang="en-NZ" dirty="0"/>
              <a:t>lower cost, better reliability </a:t>
            </a:r>
            <a:r>
              <a:rPr lang="en-NZ" dirty="0" smtClean="0"/>
              <a:t>and easier manufacture</a:t>
            </a:r>
            <a:endParaRPr lang="en-NZ" dirty="0"/>
          </a:p>
          <a:p>
            <a:pPr lvl="1">
              <a:buClr>
                <a:srgbClr val="FF4D4D"/>
              </a:buClr>
              <a:buFont typeface="Times"/>
              <a:buChar char="•"/>
            </a:pPr>
            <a:r>
              <a:rPr lang="en-NZ" dirty="0" smtClean="0"/>
              <a:t>Space is often restricted in SCADA applications, such as pole mounted systems</a:t>
            </a:r>
          </a:p>
          <a:p>
            <a:pPr lvl="0">
              <a:buClr>
                <a:srgbClr val="FF0000"/>
              </a:buClr>
            </a:pPr>
            <a:endParaRPr lang="en-NZ" dirty="0" smtClean="0"/>
          </a:p>
          <a:p>
            <a:endParaRPr lang="en-NZ" dirty="0" smtClean="0"/>
          </a:p>
        </p:txBody>
      </p:sp>
      <p:pic>
        <p:nvPicPr>
          <p:cNvPr id="4" name="Picture 3" descr="MtVic2.jpg"/>
          <p:cNvPicPr>
            <a:picLocks noChangeAspect="1"/>
          </p:cNvPicPr>
          <p:nvPr/>
        </p:nvPicPr>
        <p:blipFill>
          <a:blip r:embed="rId3" cstate="print"/>
          <a:stretch>
            <a:fillRect/>
          </a:stretch>
        </p:blipFill>
        <p:spPr>
          <a:xfrm>
            <a:off x="5422203" y="1144800"/>
            <a:ext cx="3048001" cy="2286000"/>
          </a:xfrm>
          <a:prstGeom prst="rect">
            <a:avLst/>
          </a:prstGeom>
        </p:spPr>
      </p:pic>
      <p:grpSp>
        <p:nvGrpSpPr>
          <p:cNvPr id="9" name="Group 8"/>
          <p:cNvGrpSpPr/>
          <p:nvPr/>
        </p:nvGrpSpPr>
        <p:grpSpPr>
          <a:xfrm>
            <a:off x="6772525" y="3749813"/>
            <a:ext cx="1697679" cy="2263499"/>
            <a:chOff x="6772525" y="4077072"/>
            <a:chExt cx="1697679" cy="2263499"/>
          </a:xfrm>
        </p:grpSpPr>
        <p:pic>
          <p:nvPicPr>
            <p:cNvPr id="7" name="Picture 3" descr="C:\Documents and Settings\Paul.Smith\My Documents\Aprisa SR\Marlborough Lines\IMG_0189.jpg"/>
            <p:cNvPicPr>
              <a:picLocks noChangeAspect="1" noChangeArrowheads="1"/>
            </p:cNvPicPr>
            <p:nvPr/>
          </p:nvPicPr>
          <p:blipFill>
            <a:blip r:embed="rId4" cstate="print"/>
            <a:srcRect/>
            <a:stretch>
              <a:fillRect/>
            </a:stretch>
          </p:blipFill>
          <p:spPr bwMode="auto">
            <a:xfrm>
              <a:off x="6772525" y="4077072"/>
              <a:ext cx="1697679" cy="2263499"/>
            </a:xfrm>
            <a:prstGeom prst="rect">
              <a:avLst/>
            </a:prstGeom>
            <a:noFill/>
          </p:spPr>
        </p:pic>
        <p:sp>
          <p:nvSpPr>
            <p:cNvPr id="8" name="Rounded Rectangle 7"/>
            <p:cNvSpPr/>
            <p:nvPr/>
          </p:nvSpPr>
          <p:spPr>
            <a:xfrm>
              <a:off x="7330270" y="5604445"/>
              <a:ext cx="628650" cy="657225"/>
            </a:xfrm>
            <a:prstGeom prst="roundRect">
              <a:avLst/>
            </a:prstGeom>
            <a:noFill/>
            <a:ln w="38100">
              <a:solidFill>
                <a:srgbClr val="F6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xmlns="" val="45459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Technical performance</a:t>
            </a:r>
            <a:endParaRPr lang="en-NZ" dirty="0"/>
          </a:p>
        </p:txBody>
      </p:sp>
      <p:sp>
        <p:nvSpPr>
          <p:cNvPr id="3" name="Text Placeholder 2"/>
          <p:cNvSpPr>
            <a:spLocks noGrp="1"/>
          </p:cNvSpPr>
          <p:nvPr>
            <p:ph type="body" sz="quarter" idx="13"/>
          </p:nvPr>
        </p:nvSpPr>
        <p:spPr>
          <a:xfrm>
            <a:off x="381600" y="1144801"/>
            <a:ext cx="8184884" cy="4927405"/>
          </a:xfrm>
        </p:spPr>
        <p:txBody>
          <a:bodyPr/>
          <a:lstStyle/>
          <a:p>
            <a:pPr lvl="0">
              <a:buClr>
                <a:srgbClr val="FF4D4D"/>
              </a:buClr>
            </a:pPr>
            <a:r>
              <a:rPr lang="en-NZ" dirty="0" smtClean="0"/>
              <a:t>Excellence in transmitter design:</a:t>
            </a:r>
            <a:endParaRPr lang="en-GB" dirty="0" smtClean="0"/>
          </a:p>
          <a:p>
            <a:pPr lvl="1">
              <a:buClr>
                <a:srgbClr val="FF4D4D"/>
              </a:buClr>
              <a:buFont typeface="Times"/>
              <a:buChar char="•"/>
            </a:pPr>
            <a:r>
              <a:rPr lang="en-NZ" dirty="0" smtClean="0"/>
              <a:t>The Aprisa SR transmitter uses IQ direct modulation architecture along with a highly efficient MOSFET power amplifier to maximise the power efficiency of the radio</a:t>
            </a:r>
          </a:p>
          <a:p>
            <a:pPr lvl="1">
              <a:spcAft>
                <a:spcPts val="600"/>
              </a:spcAft>
              <a:buClr>
                <a:srgbClr val="FF4D4D"/>
              </a:buClr>
              <a:buFont typeface="Times"/>
              <a:buChar char="•"/>
            </a:pPr>
            <a:r>
              <a:rPr lang="en-NZ" dirty="0" smtClean="0"/>
              <a:t>All spurious and transient emissions have been optimised to exceed the stringent ETSI standards and to minimise dead time in the transmit receive switching process</a:t>
            </a:r>
          </a:p>
          <a:p>
            <a:pPr lvl="0">
              <a:buClr>
                <a:srgbClr val="FF4D4D"/>
              </a:buClr>
            </a:pPr>
            <a:r>
              <a:rPr lang="en-NZ" dirty="0" smtClean="0"/>
              <a:t>Excellence in receiver design:</a:t>
            </a:r>
            <a:endParaRPr lang="en-GB" dirty="0" smtClean="0"/>
          </a:p>
          <a:p>
            <a:pPr lvl="1">
              <a:buClr>
                <a:srgbClr val="FF4D4D"/>
              </a:buClr>
              <a:buFont typeface="Times"/>
              <a:buChar char="•"/>
            </a:pPr>
            <a:r>
              <a:rPr lang="en-NZ" dirty="0" smtClean="0"/>
              <a:t>The Aprisa receiver </a:t>
            </a:r>
            <a:r>
              <a:rPr lang="en-NZ" dirty="0"/>
              <a:t>uses a direct IQ demodulator combined with low loss and high rejection performance baseband filters which provide the high dynamic range that is needed to exceed the stringent ETSI </a:t>
            </a:r>
            <a:r>
              <a:rPr lang="en-NZ" dirty="0" smtClean="0"/>
              <a:t>specifications</a:t>
            </a:r>
          </a:p>
          <a:p>
            <a:pPr lvl="1">
              <a:buClr>
                <a:srgbClr val="FF4D4D"/>
              </a:buClr>
              <a:buFont typeface="Times"/>
              <a:buChar char="•"/>
            </a:pPr>
            <a:r>
              <a:rPr lang="en-NZ" dirty="0" smtClean="0"/>
              <a:t>ETSI </a:t>
            </a:r>
            <a:r>
              <a:rPr lang="en-NZ" dirty="0"/>
              <a:t>sensitivity performance is easily achieved along with base station interference protection </a:t>
            </a:r>
            <a:r>
              <a:rPr lang="en-NZ" dirty="0" smtClean="0"/>
              <a:t>ratios</a:t>
            </a:r>
            <a:endParaRPr lang="en-NZ" dirty="0"/>
          </a:p>
          <a:p>
            <a:endParaRPr lang="en-NZ" dirty="0" smtClean="0"/>
          </a:p>
          <a:p>
            <a:endParaRPr lang="en-NZ"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550" y="5097206"/>
            <a:ext cx="6988629" cy="1322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a:t>Base </a:t>
            </a:r>
            <a:r>
              <a:rPr lang="en-NZ" dirty="0" smtClean="0"/>
              <a:t>station: </a:t>
            </a:r>
            <a:r>
              <a:rPr lang="en-NZ" dirty="0"/>
              <a:t>RF performance in the palm of your </a:t>
            </a:r>
            <a:r>
              <a:rPr lang="en-NZ" dirty="0" smtClean="0"/>
              <a:t>hand</a:t>
            </a:r>
            <a:endParaRPr lang="en-NZ" dirty="0"/>
          </a:p>
        </p:txBody>
      </p:sp>
      <p:sp>
        <p:nvSpPr>
          <p:cNvPr id="3" name="Content Placeholder 2"/>
          <p:cNvSpPr>
            <a:spLocks noGrp="1"/>
          </p:cNvSpPr>
          <p:nvPr>
            <p:ph type="body" sz="quarter" idx="13"/>
          </p:nvPr>
        </p:nvSpPr>
        <p:spPr/>
        <p:txBody>
          <a:bodyPr/>
          <a:lstStyle/>
          <a:p>
            <a:pPr>
              <a:buClr>
                <a:srgbClr val="FF0000"/>
              </a:buClr>
            </a:pPr>
            <a:r>
              <a:rPr lang="en-NZ" dirty="0" smtClean="0"/>
              <a:t>The Aprisa SR features a carefully balanced design that meets key performance goals within a tight cost and power consumption envelope.</a:t>
            </a:r>
          </a:p>
          <a:p>
            <a:pPr>
              <a:buClr>
                <a:srgbClr val="FF0000"/>
              </a:buClr>
            </a:pPr>
            <a:endParaRPr lang="en-NZ"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6353" y="2211428"/>
            <a:ext cx="4098472" cy="3067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Diagram 6"/>
          <p:cNvGraphicFramePr/>
          <p:nvPr/>
        </p:nvGraphicFramePr>
        <p:xfrm>
          <a:off x="4678578" y="2367813"/>
          <a:ext cx="3705026" cy="28942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435636" y="3925300"/>
            <a:ext cx="189134" cy="176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9269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The role of duplexers</a:t>
            </a:r>
            <a:endParaRPr lang="en-NZ" dirty="0"/>
          </a:p>
        </p:txBody>
      </p:sp>
      <p:sp>
        <p:nvSpPr>
          <p:cNvPr id="3" name="Text Placeholder 2"/>
          <p:cNvSpPr>
            <a:spLocks noGrp="1"/>
          </p:cNvSpPr>
          <p:nvPr>
            <p:ph type="body" sz="quarter" idx="14"/>
          </p:nvPr>
        </p:nvSpPr>
        <p:spPr>
          <a:xfrm>
            <a:off x="381600" y="1144800"/>
            <a:ext cx="4556160" cy="4786312"/>
          </a:xfrm>
        </p:spPr>
        <p:txBody>
          <a:bodyPr>
            <a:normAutofit fontScale="92500" lnSpcReduction="10000"/>
          </a:bodyPr>
          <a:lstStyle/>
          <a:p>
            <a:pPr>
              <a:spcAft>
                <a:spcPts val="600"/>
              </a:spcAft>
            </a:pPr>
            <a:r>
              <a:rPr lang="en-NZ" dirty="0" smtClean="0"/>
              <a:t>At many of today’s crowded base station sites, shared with broadcast and LMR transmitters, signal levels are so strong and so closely spaced that additional filtering is needed.</a:t>
            </a:r>
          </a:p>
          <a:p>
            <a:pPr>
              <a:spcAft>
                <a:spcPts val="600"/>
              </a:spcAft>
            </a:pPr>
            <a:r>
              <a:rPr lang="en-NZ" dirty="0" smtClean="0"/>
              <a:t>The RF performance of the </a:t>
            </a:r>
            <a:r>
              <a:rPr lang="en-NZ" dirty="0" err="1" smtClean="0"/>
              <a:t>Aprisa</a:t>
            </a:r>
            <a:r>
              <a:rPr lang="en-NZ" dirty="0" smtClean="0"/>
              <a:t> SR mitigates overload and </a:t>
            </a:r>
            <a:r>
              <a:rPr lang="en-NZ" dirty="0" err="1" smtClean="0"/>
              <a:t>intermodulation</a:t>
            </a:r>
            <a:r>
              <a:rPr lang="en-NZ" dirty="0" smtClean="0"/>
              <a:t>, but for the worst cases the </a:t>
            </a:r>
            <a:r>
              <a:rPr lang="en-NZ" dirty="0" err="1" smtClean="0"/>
              <a:t>Aprisa</a:t>
            </a:r>
            <a:r>
              <a:rPr lang="en-NZ" dirty="0" smtClean="0"/>
              <a:t> SR provides separate transmit and receive antenna connectors to support external duplexers or filters. Compact duplexers are available for both VHF and UHF models.</a:t>
            </a:r>
          </a:p>
          <a:p>
            <a:pPr lvl="0">
              <a:buClr>
                <a:srgbClr val="FF4D4D"/>
              </a:buClr>
            </a:pPr>
            <a:r>
              <a:rPr lang="en-NZ" dirty="0" smtClean="0"/>
              <a:t>Do competing products use these?</a:t>
            </a:r>
            <a:endParaRPr lang="en-GB" dirty="0" smtClean="0"/>
          </a:p>
          <a:p>
            <a:pPr lvl="1">
              <a:buClr>
                <a:srgbClr val="FF4D4D"/>
              </a:buClr>
              <a:buFont typeface="Times"/>
              <a:buChar char="•"/>
            </a:pPr>
            <a:r>
              <a:rPr lang="en-NZ" dirty="0" smtClean="0"/>
              <a:t>Yes, this is not unique to the Aprisa SR</a:t>
            </a:r>
          </a:p>
          <a:p>
            <a:pPr lvl="1">
              <a:buClr>
                <a:srgbClr val="FF4D4D"/>
              </a:buClr>
              <a:buFont typeface="Times"/>
              <a:buChar char="•"/>
            </a:pPr>
            <a:r>
              <a:rPr lang="en-NZ" dirty="0" smtClean="0"/>
              <a:t>Duplexers are used in most cases where another transmitter is installed at the same location in the same band </a:t>
            </a:r>
            <a:endParaRPr lang="en-NZ"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1393" y="2244763"/>
            <a:ext cx="3107885" cy="2192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screen"/>
          <a:srcRect/>
          <a:stretch>
            <a:fillRect/>
          </a:stretch>
        </p:blipFill>
        <p:spPr bwMode="gray">
          <a:xfrm>
            <a:off x="5034013" y="1128554"/>
            <a:ext cx="3551723" cy="846535"/>
          </a:xfrm>
          <a:prstGeom prst="rect">
            <a:avLst/>
          </a:prstGeom>
          <a:noFill/>
          <a:ln w="9525" algn="ctr">
            <a:noFill/>
            <a:miter lim="800000"/>
            <a:headEnd/>
            <a:tailEnd/>
          </a:ln>
        </p:spPr>
      </p:pic>
      <p:pic>
        <p:nvPicPr>
          <p:cNvPr id="6" name="Picture 7" descr="smart-swoosh"/>
          <p:cNvPicPr>
            <a:picLocks noChangeAspect="1" noChangeArrowheads="1"/>
          </p:cNvPicPr>
          <p:nvPr/>
        </p:nvPicPr>
        <p:blipFill>
          <a:blip r:embed="rId5" cstate="screen"/>
          <a:srcRect/>
          <a:stretch>
            <a:fillRect/>
          </a:stretch>
        </p:blipFill>
        <p:spPr bwMode="auto">
          <a:xfrm>
            <a:off x="7273252" y="1298985"/>
            <a:ext cx="1312484" cy="614509"/>
          </a:xfrm>
          <a:prstGeom prst="rect">
            <a:avLst/>
          </a:prstGeom>
          <a:noFill/>
          <a:ln w="9525">
            <a:noFill/>
            <a:miter lim="800000"/>
            <a:headEnd/>
            <a:tailEnd/>
          </a:ln>
        </p:spPr>
      </p:pic>
    </p:spTree>
    <p:extLst>
      <p:ext uri="{BB962C8B-B14F-4D97-AF65-F5344CB8AC3E}">
        <p14:creationId xmlns:p14="http://schemas.microsoft.com/office/powerpoint/2010/main" xmlns="" val="3532709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Modulation performance</a:t>
            </a:r>
            <a:endParaRPr lang="en-GB"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68148" y="1144800"/>
            <a:ext cx="339999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 Placeholder 2"/>
          <p:cNvSpPr txBox="1">
            <a:spLocks/>
          </p:cNvSpPr>
          <p:nvPr/>
        </p:nvSpPr>
        <p:spPr>
          <a:xfrm>
            <a:off x="381600" y="1144801"/>
            <a:ext cx="5075924" cy="5164519"/>
          </a:xfrm>
          <a:prstGeom prst="rect">
            <a:avLst/>
          </a:prstGeom>
        </p:spPr>
        <p:txBody>
          <a:bodyPr vert="horz" lIns="91440" tIns="45720" rIns="91440" bIns="45720" rtlCol="0">
            <a:noAutofit/>
          </a:bodyPr>
          <a:lstStyle/>
          <a:p>
            <a:pPr lvl="0">
              <a:lnSpc>
                <a:spcPct val="130000"/>
              </a:lnSpc>
              <a:spcBef>
                <a:spcPct val="20000"/>
              </a:spcBef>
              <a:buClr>
                <a:srgbClr val="FF4D4D"/>
              </a:buClr>
            </a:pPr>
            <a:r>
              <a:rPr lang="en-NZ" sz="1600" dirty="0" smtClean="0">
                <a:solidFill>
                  <a:srgbClr val="414B56"/>
                </a:solidFill>
                <a:latin typeface="Arial" pitchFamily="34" charset="0"/>
                <a:cs typeface="Arial" pitchFamily="34" charset="0"/>
              </a:rPr>
              <a:t>The Aprisa SR uses 4-CPFSK modulation:</a:t>
            </a:r>
          </a:p>
          <a:p>
            <a:pPr marL="381600" lvl="1" indent="-190800">
              <a:lnSpc>
                <a:spcPct val="130000"/>
              </a:lnSpc>
              <a:spcBef>
                <a:spcPct val="20000"/>
              </a:spcBef>
              <a:buClr>
                <a:srgbClr val="FF4D4D"/>
              </a:buClr>
              <a:buFont typeface="Times"/>
              <a:buChar char="•"/>
            </a:pPr>
            <a:r>
              <a:rPr lang="en-NZ" sz="1600" dirty="0" smtClean="0">
                <a:solidFill>
                  <a:srgbClr val="414B56"/>
                </a:solidFill>
                <a:latin typeface="Arial" pitchFamily="34" charset="0"/>
                <a:cs typeface="Arial" pitchFamily="34" charset="0"/>
              </a:rPr>
              <a:t>4-level, continuous phase, frequency</a:t>
            </a:r>
            <a:br>
              <a:rPr lang="en-NZ" sz="1600" dirty="0" smtClean="0">
                <a:solidFill>
                  <a:srgbClr val="414B56"/>
                </a:solidFill>
                <a:latin typeface="Arial" pitchFamily="34" charset="0"/>
                <a:cs typeface="Arial" pitchFamily="34" charset="0"/>
              </a:rPr>
            </a:br>
            <a:r>
              <a:rPr lang="en-NZ" sz="1600" dirty="0" smtClean="0">
                <a:solidFill>
                  <a:srgbClr val="414B56"/>
                </a:solidFill>
                <a:latin typeface="Arial" pitchFamily="34" charset="0"/>
                <a:cs typeface="Arial" pitchFamily="34" charset="0"/>
              </a:rPr>
              <a:t>shift keying</a:t>
            </a:r>
          </a:p>
          <a:p>
            <a:pPr marL="381600" lvl="1" indent="-190800">
              <a:lnSpc>
                <a:spcPct val="130000"/>
              </a:lnSpc>
              <a:spcBef>
                <a:spcPct val="20000"/>
              </a:spcBef>
              <a:spcAft>
                <a:spcPts val="600"/>
              </a:spcAft>
              <a:buClr>
                <a:srgbClr val="FF4D4D"/>
              </a:buClr>
              <a:buFont typeface="Times"/>
              <a:buChar char="•"/>
            </a:pPr>
            <a:r>
              <a:rPr lang="en-NZ" sz="1600" dirty="0" smtClean="0">
                <a:solidFill>
                  <a:srgbClr val="414B56"/>
                </a:solidFill>
                <a:latin typeface="Arial" pitchFamily="34" charset="0"/>
                <a:cs typeface="Arial" pitchFamily="34" charset="0"/>
              </a:rPr>
              <a:t>Very reliable and offers good spectrum</a:t>
            </a:r>
            <a:br>
              <a:rPr lang="en-NZ" sz="1600" dirty="0" smtClean="0">
                <a:solidFill>
                  <a:srgbClr val="414B56"/>
                </a:solidFill>
                <a:latin typeface="Arial" pitchFamily="34" charset="0"/>
                <a:cs typeface="Arial" pitchFamily="34" charset="0"/>
              </a:rPr>
            </a:br>
            <a:r>
              <a:rPr lang="en-NZ" sz="1600" dirty="0" smtClean="0">
                <a:solidFill>
                  <a:srgbClr val="414B56"/>
                </a:solidFill>
                <a:latin typeface="Arial" pitchFamily="34" charset="0"/>
                <a:cs typeface="Arial" pitchFamily="34" charset="0"/>
              </a:rPr>
              <a:t>efficiency</a:t>
            </a:r>
          </a:p>
          <a:p>
            <a:pPr lvl="0">
              <a:lnSpc>
                <a:spcPct val="130000"/>
              </a:lnSpc>
              <a:spcBef>
                <a:spcPct val="20000"/>
              </a:spcBef>
              <a:buClr>
                <a:srgbClr val="FF4D4D"/>
              </a:buClr>
            </a:pPr>
            <a:r>
              <a:rPr kumimoji="0" lang="en-GB"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rPr>
              <a:t>Forward error correction</a:t>
            </a:r>
            <a:r>
              <a:rPr kumimoji="0" lang="en-GB" sz="1600" b="0" i="0" u="none" strike="noStrike" kern="1200" cap="none" spc="0" normalizeH="0" noProof="0" dirty="0" smtClean="0">
                <a:ln>
                  <a:noFill/>
                </a:ln>
                <a:solidFill>
                  <a:srgbClr val="414B56"/>
                </a:solidFill>
                <a:effectLst/>
                <a:uLnTx/>
                <a:uFillTx/>
                <a:latin typeface="Arial" pitchFamily="34" charset="0"/>
                <a:ea typeface="+mn-ea"/>
                <a:cs typeface="Arial" pitchFamily="34" charset="0"/>
              </a:rPr>
              <a:t> (FEC) is used</a:t>
            </a:r>
            <a:r>
              <a:rPr lang="en-GB" sz="1600" dirty="0" smtClean="0">
                <a:solidFill>
                  <a:srgbClr val="414B56"/>
                </a:solidFill>
                <a:latin typeface="Arial" pitchFamily="34" charset="0"/>
                <a:cs typeface="Arial" pitchFamily="34" charset="0"/>
              </a:rPr>
              <a:t>:</a:t>
            </a:r>
          </a:p>
          <a:p>
            <a:pPr marL="381600" lvl="1" indent="-190800">
              <a:lnSpc>
                <a:spcPct val="130000"/>
              </a:lnSpc>
              <a:spcBef>
                <a:spcPct val="20000"/>
              </a:spcBef>
              <a:buClr>
                <a:srgbClr val="FF4D4D"/>
              </a:buClr>
              <a:buFont typeface="Times"/>
              <a:buChar char="•"/>
            </a:pPr>
            <a:r>
              <a:rPr lang="en-NZ" sz="1600" dirty="0" smtClean="0">
                <a:solidFill>
                  <a:srgbClr val="414B56"/>
                </a:solidFill>
                <a:latin typeface="Arial" pitchFamily="34" charset="0"/>
                <a:cs typeface="Arial" pitchFamily="34" charset="0"/>
              </a:rPr>
              <a:t>Rate ¾  trellis coding FEC combats</a:t>
            </a:r>
            <a:br>
              <a:rPr lang="en-NZ" sz="1600" dirty="0" smtClean="0">
                <a:solidFill>
                  <a:srgbClr val="414B56"/>
                </a:solidFill>
                <a:latin typeface="Arial" pitchFamily="34" charset="0"/>
                <a:cs typeface="Arial" pitchFamily="34" charset="0"/>
              </a:rPr>
            </a:br>
            <a:r>
              <a:rPr lang="en-NZ" sz="1600" dirty="0" smtClean="0">
                <a:solidFill>
                  <a:srgbClr val="414B56"/>
                </a:solidFill>
                <a:latin typeface="Arial" pitchFamily="34" charset="0"/>
                <a:cs typeface="Arial" pitchFamily="34" charset="0"/>
              </a:rPr>
              <a:t>transmission errors from noise, greatly</a:t>
            </a:r>
            <a:br>
              <a:rPr lang="en-NZ" sz="1600" dirty="0" smtClean="0">
                <a:solidFill>
                  <a:srgbClr val="414B56"/>
                </a:solidFill>
                <a:latin typeface="Arial" pitchFamily="34" charset="0"/>
                <a:cs typeface="Arial" pitchFamily="34" charset="0"/>
              </a:rPr>
            </a:br>
            <a:r>
              <a:rPr lang="en-NZ" sz="1600" dirty="0" smtClean="0">
                <a:solidFill>
                  <a:srgbClr val="414B56"/>
                </a:solidFill>
                <a:latin typeface="Arial" pitchFamily="34" charset="0"/>
                <a:cs typeface="Arial" pitchFamily="34" charset="0"/>
              </a:rPr>
              <a:t>improving the sensitivity performance of the radio which results in fewer retries</a:t>
            </a:r>
          </a:p>
          <a:p>
            <a:pPr marL="381600" lvl="1" indent="-190800">
              <a:lnSpc>
                <a:spcPct val="130000"/>
              </a:lnSpc>
              <a:spcBef>
                <a:spcPct val="20000"/>
              </a:spcBef>
              <a:spcAft>
                <a:spcPts val="600"/>
              </a:spcAft>
              <a:buClr>
                <a:srgbClr val="FF4D4D"/>
              </a:buClr>
              <a:buFont typeface="Times"/>
              <a:buChar char="•"/>
            </a:pPr>
            <a:r>
              <a:rPr lang="en-NZ" sz="1600" dirty="0" smtClean="0">
                <a:solidFill>
                  <a:srgbClr val="414B56"/>
                </a:solidFill>
                <a:latin typeface="Arial" pitchFamily="34" charset="0"/>
                <a:cs typeface="Arial" pitchFamily="34" charset="0"/>
              </a:rPr>
              <a:t>Improves performance on difficult, high-loss paths</a:t>
            </a:r>
          </a:p>
          <a:p>
            <a:pPr lvl="0">
              <a:lnSpc>
                <a:spcPct val="130000"/>
              </a:lnSpc>
              <a:spcBef>
                <a:spcPct val="20000"/>
              </a:spcBef>
              <a:buClr>
                <a:srgbClr val="FF4D4D"/>
              </a:buClr>
            </a:pPr>
            <a:r>
              <a:rPr lang="en-NZ" sz="1600" dirty="0" smtClean="0">
                <a:solidFill>
                  <a:srgbClr val="414B56"/>
                </a:solidFill>
                <a:latin typeface="Arial" pitchFamily="34" charset="0"/>
                <a:cs typeface="Arial" pitchFamily="34" charset="0"/>
              </a:rPr>
              <a:t>The unique microcontroller based adaptive demodulator is insensitive to temperature and process variations for reliable through-life performance.</a:t>
            </a:r>
          </a:p>
        </p:txBody>
      </p:sp>
    </p:spTree>
    <p:extLst>
      <p:ext uri="{BB962C8B-B14F-4D97-AF65-F5344CB8AC3E}">
        <p14:creationId xmlns:p14="http://schemas.microsoft.com/office/powerpoint/2010/main" xmlns="" val="4243476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Field data demonstrating superior performance</a:t>
            </a:r>
            <a:endParaRPr lang="en-NZ" dirty="0"/>
          </a:p>
        </p:txBody>
      </p:sp>
      <p:sp>
        <p:nvSpPr>
          <p:cNvPr id="3" name="Text Placeholder 2"/>
          <p:cNvSpPr>
            <a:spLocks noGrp="1"/>
          </p:cNvSpPr>
          <p:nvPr>
            <p:ph type="body" sz="quarter" idx="13"/>
          </p:nvPr>
        </p:nvSpPr>
        <p:spPr>
          <a:xfrm>
            <a:off x="381600" y="1144801"/>
            <a:ext cx="4883419" cy="4927405"/>
          </a:xfrm>
        </p:spPr>
        <p:txBody>
          <a:bodyPr>
            <a:normAutofit/>
          </a:bodyPr>
          <a:lstStyle/>
          <a:p>
            <a:pPr>
              <a:spcAft>
                <a:spcPts val="600"/>
              </a:spcAft>
            </a:pPr>
            <a:r>
              <a:rPr lang="en-NZ" dirty="0" smtClean="0"/>
              <a:t>CFE </a:t>
            </a:r>
            <a:r>
              <a:rPr lang="en-NZ" dirty="0"/>
              <a:t>holds </a:t>
            </a:r>
            <a:r>
              <a:rPr lang="en-NZ" dirty="0" smtClean="0"/>
              <a:t>the monopoly </a:t>
            </a:r>
            <a:r>
              <a:rPr lang="en-NZ" dirty="0"/>
              <a:t>electricity transmission and distribution in </a:t>
            </a:r>
            <a:r>
              <a:rPr lang="en-NZ" dirty="0" smtClean="0"/>
              <a:t>Mexico and is </a:t>
            </a:r>
            <a:r>
              <a:rPr lang="en-NZ" dirty="0"/>
              <a:t>the largest electricity utility </a:t>
            </a:r>
            <a:r>
              <a:rPr lang="en-NZ" dirty="0" smtClean="0"/>
              <a:t>in the </a:t>
            </a:r>
            <a:r>
              <a:rPr lang="en-NZ" dirty="0"/>
              <a:t>CALA </a:t>
            </a:r>
            <a:r>
              <a:rPr lang="en-NZ" dirty="0" smtClean="0"/>
              <a:t>region.</a:t>
            </a:r>
          </a:p>
          <a:p>
            <a:pPr>
              <a:spcAft>
                <a:spcPts val="600"/>
              </a:spcAft>
            </a:pPr>
            <a:r>
              <a:rPr lang="en-NZ" dirty="0" smtClean="0"/>
              <a:t>Mexico </a:t>
            </a:r>
            <a:r>
              <a:rPr lang="en-NZ" dirty="0"/>
              <a:t>City is a highly dense environment </a:t>
            </a:r>
            <a:r>
              <a:rPr lang="en-NZ" dirty="0" smtClean="0"/>
              <a:t>with many </a:t>
            </a:r>
            <a:r>
              <a:rPr lang="en-NZ" dirty="0"/>
              <a:t>path obstructions </a:t>
            </a:r>
            <a:r>
              <a:rPr lang="en-NZ" dirty="0" smtClean="0"/>
              <a:t>and interference making radio operation a challenge.</a:t>
            </a:r>
          </a:p>
          <a:p>
            <a:pPr>
              <a:spcAft>
                <a:spcPts val="600"/>
              </a:spcAft>
            </a:pPr>
            <a:r>
              <a:rPr lang="en-NZ" dirty="0" smtClean="0"/>
              <a:t>CFE tried radios from their existing supplier but </a:t>
            </a:r>
            <a:r>
              <a:rPr lang="en-NZ" dirty="0"/>
              <a:t>were unable to maintain </a:t>
            </a:r>
            <a:r>
              <a:rPr lang="en-NZ" dirty="0" smtClean="0"/>
              <a:t>reliable links to a </a:t>
            </a:r>
            <a:r>
              <a:rPr lang="en-NZ" dirty="0"/>
              <a:t>number of </a:t>
            </a:r>
            <a:r>
              <a:rPr lang="en-NZ" dirty="0" smtClean="0"/>
              <a:t>sites.</a:t>
            </a:r>
          </a:p>
          <a:p>
            <a:pPr>
              <a:spcAft>
                <a:spcPts val="600"/>
              </a:spcAft>
            </a:pPr>
            <a:r>
              <a:rPr lang="en-NZ" dirty="0" smtClean="0"/>
              <a:t>CFE </a:t>
            </a:r>
            <a:r>
              <a:rPr lang="en-NZ" dirty="0"/>
              <a:t>successfully tested </a:t>
            </a:r>
            <a:r>
              <a:rPr lang="en-NZ" dirty="0" smtClean="0"/>
              <a:t>the Aprisa </a:t>
            </a:r>
            <a:r>
              <a:rPr lang="en-NZ" dirty="0"/>
              <a:t>SR over </a:t>
            </a:r>
            <a:r>
              <a:rPr lang="en-NZ" dirty="0" smtClean="0"/>
              <a:t>the same paths!</a:t>
            </a:r>
            <a:endParaRPr lang="en-NZ" dirty="0"/>
          </a:p>
        </p:txBody>
      </p:sp>
      <p:pic>
        <p:nvPicPr>
          <p:cNvPr id="1027" name="Picture 3"/>
          <p:cNvPicPr>
            <a:picLocks noGrp="1" noChangeAspect="1" noChangeArrowheads="1"/>
          </p:cNvPicPr>
          <p:nvPr>
            <p:ph type="pic" sz="quarter" idx="4294967295"/>
          </p:nvPr>
        </p:nvPicPr>
        <p:blipFill>
          <a:blip r:embed="rId3" cstate="print">
            <a:extLst>
              <a:ext uri="{28A0092B-C50C-407E-A947-70E740481C1C}">
                <a14:useLocalDpi xmlns:a14="http://schemas.microsoft.com/office/drawing/2010/main" xmlns="" val="0"/>
              </a:ext>
            </a:extLst>
          </a:blip>
          <a:srcRect l="1434" r="1434"/>
          <a:stretch>
            <a:fillRect/>
          </a:stretch>
        </p:blipFill>
        <p:spPr bwMode="auto">
          <a:xfrm>
            <a:off x="5572156" y="1143000"/>
            <a:ext cx="296545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5479" y="3688147"/>
            <a:ext cx="1695450" cy="62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3791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TotalTime>
  <Words>748</Words>
  <Application>Microsoft Office PowerPoint</Application>
  <PresentationFormat>On-screen Show (4:3)</PresentationFormat>
  <Paragraphs>91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Aprisa SR</vt:lpstr>
      <vt:lpstr>Aprisa SR RF performance and reliability</vt:lpstr>
      <vt:lpstr>RF design and reliability</vt:lpstr>
      <vt:lpstr>The RF environment</vt:lpstr>
      <vt:lpstr>Technical performance</vt:lpstr>
      <vt:lpstr>Base station: RF performance in the palm of your hand</vt:lpstr>
      <vt:lpstr>The role of duplexers</vt:lpstr>
      <vt:lpstr>Modulation performance</vt:lpstr>
      <vt:lpstr>Field data demonstrating superior performance</vt:lpstr>
      <vt:lpstr>Network efficiency</vt:lpstr>
      <vt:lpstr>FAQs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Nicky Dibben</dc:creator>
  <cp:lastModifiedBy>Doug Connor</cp:lastModifiedBy>
  <cp:revision>77</cp:revision>
  <dcterms:created xsi:type="dcterms:W3CDTF">2010-03-16T11:59:34Z</dcterms:created>
  <dcterms:modified xsi:type="dcterms:W3CDTF">2012-04-12T23:38:32Z</dcterms:modified>
</cp:coreProperties>
</file>