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7" r:id="rId2"/>
    <p:sldId id="301" r:id="rId3"/>
    <p:sldId id="302" r:id="rId4"/>
    <p:sldId id="315" r:id="rId5"/>
    <p:sldId id="310" r:id="rId6"/>
    <p:sldId id="312" r:id="rId7"/>
    <p:sldId id="304" r:id="rId8"/>
    <p:sldId id="303" r:id="rId9"/>
    <p:sldId id="311" r:id="rId10"/>
    <p:sldId id="305" r:id="rId11"/>
    <p:sldId id="307" r:id="rId12"/>
    <p:sldId id="306" r:id="rId13"/>
    <p:sldId id="313" r:id="rId14"/>
    <p:sldId id="31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mith" initials="P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4B56"/>
    <a:srgbClr val="F63E3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20" autoAdjust="0"/>
  </p:normalViewPr>
  <p:slideViewPr>
    <p:cSldViewPr snapToGrid="0">
      <p:cViewPr varScale="1">
        <p:scale>
          <a:sx n="85" d="100"/>
          <a:sy n="85" d="100"/>
        </p:scale>
        <p:origin x="-14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5EDD9-6C05-4726-9878-63134A5D8DBF}" type="datetimeFigureOut">
              <a:rPr lang="en-GB" smtClean="0"/>
              <a:pPr/>
              <a:t>04/07/2012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CAC43B-DE4E-488C-89A2-E44FEF12DF8A}" type="slidenum">
              <a:rPr lang="en-GB" smtClean="0"/>
              <a:pPr/>
              <a:t>‹#›</a:t>
            </a:fld>
            <a:endParaRPr lang="en-GB" dirty="0"/>
          </a:p>
        </p:txBody>
      </p:sp>
    </p:spTree>
    <p:extLst>
      <p:ext uri="{BB962C8B-B14F-4D97-AF65-F5344CB8AC3E}">
        <p14:creationId xmlns="" xmlns:p14="http://schemas.microsoft.com/office/powerpoint/2010/main" val="917903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60D81-D09C-4141-9EF9-5CE7861A1742}" type="datetimeFigureOut">
              <a:rPr lang="en-US" smtClean="0"/>
              <a:pPr/>
              <a:t>7/4/2012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C50FA-05E4-41B8-B60C-952291ACD9B0}" type="slidenum">
              <a:rPr lang="en-GB" smtClean="0"/>
              <a:pPr/>
              <a:t>‹#›</a:t>
            </a:fld>
            <a:endParaRPr lang="en-GB" dirty="0"/>
          </a:p>
        </p:txBody>
      </p:sp>
    </p:spTree>
    <p:extLst>
      <p:ext uri="{BB962C8B-B14F-4D97-AF65-F5344CB8AC3E}">
        <p14:creationId xmlns="" xmlns:p14="http://schemas.microsoft.com/office/powerpoint/2010/main" val="33347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0A9576-6BAC-4C8F-9DA2-E7AE38DBFC8D}" type="slidenum">
              <a:rPr lang="en-GB" smtClean="0">
                <a:latin typeface="Arial" pitchFamily="34" charset="0"/>
              </a:rPr>
              <a:pPr/>
              <a:t>1</a:t>
            </a:fld>
            <a:endParaRPr lang="en-GB" dirty="0"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10</a:t>
            </a:fld>
            <a:endParaRPr lang="en-GB" dirty="0"/>
          </a:p>
        </p:txBody>
      </p:sp>
    </p:spTree>
    <p:extLst>
      <p:ext uri="{BB962C8B-B14F-4D97-AF65-F5344CB8AC3E}">
        <p14:creationId xmlns="" xmlns:p14="http://schemas.microsoft.com/office/powerpoint/2010/main" val="68176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11</a:t>
            </a:fld>
            <a:endParaRPr lang="en-GB" dirty="0"/>
          </a:p>
        </p:txBody>
      </p:sp>
    </p:spTree>
    <p:extLst>
      <p:ext uri="{BB962C8B-B14F-4D97-AF65-F5344CB8AC3E}">
        <p14:creationId xmlns="" xmlns:p14="http://schemas.microsoft.com/office/powerpoint/2010/main" val="408786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12</a:t>
            </a:fld>
            <a:endParaRPr lang="en-GB" dirty="0"/>
          </a:p>
        </p:txBody>
      </p:sp>
    </p:spTree>
    <p:extLst>
      <p:ext uri="{BB962C8B-B14F-4D97-AF65-F5344CB8AC3E}">
        <p14:creationId xmlns="" xmlns:p14="http://schemas.microsoft.com/office/powerpoint/2010/main" val="195304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13</a:t>
            </a:fld>
            <a:endParaRPr lang="en-GB" dirty="0"/>
          </a:p>
        </p:txBody>
      </p:sp>
    </p:spTree>
    <p:extLst>
      <p:ext uri="{BB962C8B-B14F-4D97-AF65-F5344CB8AC3E}">
        <p14:creationId xmlns="" xmlns:p14="http://schemas.microsoft.com/office/powerpoint/2010/main" val="320237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14</a:t>
            </a:fld>
            <a:endParaRPr lang="en-GB" dirty="0"/>
          </a:p>
        </p:txBody>
      </p:sp>
    </p:spTree>
    <p:extLst>
      <p:ext uri="{BB962C8B-B14F-4D97-AF65-F5344CB8AC3E}">
        <p14:creationId xmlns="" xmlns:p14="http://schemas.microsoft.com/office/powerpoint/2010/main" val="404838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9B7CDF-C191-4C0F-B404-03F174735D93}" type="slidenum">
              <a:rPr lang="en-GB" smtClean="0">
                <a:latin typeface="Arial" pitchFamily="34" charset="0"/>
              </a:rPr>
              <a:pPr/>
              <a:t>2</a:t>
            </a:fld>
            <a:endParaRPr lang="en-GB"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3</a:t>
            </a:fld>
            <a:endParaRPr lang="en-GB" dirty="0"/>
          </a:p>
        </p:txBody>
      </p:sp>
    </p:spTree>
    <p:extLst>
      <p:ext uri="{BB962C8B-B14F-4D97-AF65-F5344CB8AC3E}">
        <p14:creationId xmlns="" xmlns:p14="http://schemas.microsoft.com/office/powerpoint/2010/main" val="162045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4</a:t>
            </a:fld>
            <a:endParaRPr lang="en-GB" dirty="0"/>
          </a:p>
        </p:txBody>
      </p:sp>
    </p:spTree>
    <p:extLst>
      <p:ext uri="{BB962C8B-B14F-4D97-AF65-F5344CB8AC3E}">
        <p14:creationId xmlns="" xmlns:p14="http://schemas.microsoft.com/office/powerpoint/2010/main" val="281167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5</a:t>
            </a:fld>
            <a:endParaRPr lang="en-GB" dirty="0"/>
          </a:p>
        </p:txBody>
      </p:sp>
    </p:spTree>
    <p:extLst>
      <p:ext uri="{BB962C8B-B14F-4D97-AF65-F5344CB8AC3E}">
        <p14:creationId xmlns="" xmlns:p14="http://schemas.microsoft.com/office/powerpoint/2010/main" val="315455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6</a:t>
            </a:fld>
            <a:endParaRPr lang="en-GB" dirty="0"/>
          </a:p>
        </p:txBody>
      </p:sp>
    </p:spTree>
    <p:extLst>
      <p:ext uri="{BB962C8B-B14F-4D97-AF65-F5344CB8AC3E}">
        <p14:creationId xmlns="" xmlns:p14="http://schemas.microsoft.com/office/powerpoint/2010/main" val="183341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7</a:t>
            </a:fld>
            <a:endParaRPr lang="en-GB" dirty="0"/>
          </a:p>
        </p:txBody>
      </p:sp>
    </p:spTree>
    <p:extLst>
      <p:ext uri="{BB962C8B-B14F-4D97-AF65-F5344CB8AC3E}">
        <p14:creationId xmlns="" xmlns:p14="http://schemas.microsoft.com/office/powerpoint/2010/main" val="34320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8</a:t>
            </a:fld>
            <a:endParaRPr lang="en-GB" dirty="0"/>
          </a:p>
        </p:txBody>
      </p:sp>
    </p:spTree>
    <p:extLst>
      <p:ext uri="{BB962C8B-B14F-4D97-AF65-F5344CB8AC3E}">
        <p14:creationId xmlns="" xmlns:p14="http://schemas.microsoft.com/office/powerpoint/2010/main" val="1775199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9</a:t>
            </a:fld>
            <a:endParaRPr lang="en-GB" dirty="0"/>
          </a:p>
        </p:txBody>
      </p:sp>
    </p:spTree>
    <p:extLst>
      <p:ext uri="{BB962C8B-B14F-4D97-AF65-F5344CB8AC3E}">
        <p14:creationId xmlns="" xmlns:p14="http://schemas.microsoft.com/office/powerpoint/2010/main" val="2966914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50" descr="background"/>
          <p:cNvPicPr>
            <a:picLocks noChangeAspect="1" noChangeArrowheads="1"/>
          </p:cNvPicPr>
          <p:nvPr userDrawn="1"/>
        </p:nvPicPr>
        <p:blipFill>
          <a:blip r:embed="rId2" cstate="screen"/>
          <a:srcRect t="8333" b="41667"/>
          <a:stretch>
            <a:fillRect/>
          </a:stretch>
        </p:blipFill>
        <p:spPr bwMode="auto">
          <a:xfrm>
            <a:off x="0" y="1143000"/>
            <a:ext cx="9144000" cy="2286000"/>
          </a:xfrm>
          <a:prstGeom prst="rect">
            <a:avLst/>
          </a:prstGeom>
          <a:noFill/>
        </p:spPr>
      </p:pic>
      <p:pic>
        <p:nvPicPr>
          <p:cNvPr id="11" name="Picture 32" descr="4RFLogoCMYKColour"/>
          <p:cNvPicPr>
            <a:picLocks noChangeAspect="1" noChangeArrowheads="1"/>
          </p:cNvPicPr>
          <p:nvPr userDrawn="1"/>
        </p:nvPicPr>
        <p:blipFill>
          <a:blip r:embed="rId3" cstate="screen"/>
          <a:srcRect/>
          <a:stretch>
            <a:fillRect/>
          </a:stretch>
        </p:blipFill>
        <p:spPr bwMode="auto">
          <a:xfrm>
            <a:off x="152400" y="1828800"/>
            <a:ext cx="1676400" cy="450850"/>
          </a:xfrm>
          <a:prstGeom prst="rect">
            <a:avLst/>
          </a:prstGeom>
          <a:noFill/>
        </p:spPr>
      </p:pic>
      <p:sp>
        <p:nvSpPr>
          <p:cNvPr id="2" name="Title 1"/>
          <p:cNvSpPr>
            <a:spLocks noGrp="1"/>
          </p:cNvSpPr>
          <p:nvPr>
            <p:ph type="ctrTitle"/>
          </p:nvPr>
        </p:nvSpPr>
        <p:spPr>
          <a:xfrm>
            <a:off x="763200" y="2145600"/>
            <a:ext cx="5335200" cy="381600"/>
          </a:xfrm>
        </p:spPr>
        <p:txBody>
          <a:bodyPr>
            <a:noAutofit/>
          </a:bodyPr>
          <a:lstStyle>
            <a:lvl1pPr algn="l">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63200" y="2516400"/>
            <a:ext cx="5335200" cy="687600"/>
          </a:xfrm>
        </p:spPr>
        <p:txBody>
          <a:bodyPr>
            <a:normAutofit/>
          </a:bodyPr>
          <a:lstStyle>
            <a:lvl1pPr marL="0" indent="0" algn="l">
              <a:buFont typeface="Arial" pitchFamily="34" charset="0"/>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Line 39"/>
          <p:cNvSpPr>
            <a:spLocks noChangeShapeType="1"/>
          </p:cNvSpPr>
          <p:nvPr userDrawn="1"/>
        </p:nvSpPr>
        <p:spPr bwMode="white">
          <a:xfrm flipV="1">
            <a:off x="6438900" y="952500"/>
            <a:ext cx="0" cy="2667000"/>
          </a:xfrm>
          <a:prstGeom prst="line">
            <a:avLst/>
          </a:prstGeom>
          <a:noFill/>
          <a:ln w="76200">
            <a:solidFill>
              <a:schemeClr val="bg1"/>
            </a:solidFill>
            <a:round/>
            <a:headEnd/>
            <a:tailEnd/>
          </a:ln>
        </p:spPr>
        <p:txBody>
          <a:bodyPr wrap="none" anchor="ctr"/>
          <a:lstStyle/>
          <a:p>
            <a:endParaRPr lang="en-GB" dirty="0"/>
          </a:p>
        </p:txBody>
      </p:sp>
      <p:sp>
        <p:nvSpPr>
          <p:cNvPr id="13" name="Line 40"/>
          <p:cNvSpPr>
            <a:spLocks noChangeShapeType="1"/>
          </p:cNvSpPr>
          <p:nvPr userDrawn="1"/>
        </p:nvSpPr>
        <p:spPr bwMode="white">
          <a:xfrm flipV="1">
            <a:off x="8801100" y="952500"/>
            <a:ext cx="0" cy="2667000"/>
          </a:xfrm>
          <a:prstGeom prst="line">
            <a:avLst/>
          </a:prstGeom>
          <a:noFill/>
          <a:ln w="76200">
            <a:solidFill>
              <a:schemeClr val="bg1"/>
            </a:solidFill>
            <a:round/>
            <a:headEnd/>
            <a:tailEnd/>
          </a:ln>
        </p:spPr>
        <p:txBody>
          <a:bodyPr wrap="none" anchor="ctr"/>
          <a:lstStyle/>
          <a:p>
            <a:endParaRPr lang="en-GB" dirty="0"/>
          </a:p>
        </p:txBody>
      </p:sp>
      <p:pic>
        <p:nvPicPr>
          <p:cNvPr id="14" name="Picture 38" descr="4RFLogoCMYKColour1"/>
          <p:cNvPicPr>
            <a:picLocks noChangeAspect="1" noChangeArrowheads="1"/>
          </p:cNvPicPr>
          <p:nvPr userDrawn="1"/>
        </p:nvPicPr>
        <p:blipFill>
          <a:blip r:embed="rId4" cstate="screen"/>
          <a:srcRect/>
          <a:stretch>
            <a:fillRect/>
          </a:stretch>
        </p:blipFill>
        <p:spPr bwMode="auto">
          <a:xfrm>
            <a:off x="6527800" y="5240338"/>
            <a:ext cx="1854200" cy="5000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381600" y="1144801"/>
            <a:ext cx="8048052" cy="4927405"/>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5000400" y="1143001"/>
            <a:ext cx="3428997" cy="2643190"/>
          </a:xfrm>
        </p:spPr>
        <p:txBody>
          <a:bodyPr/>
          <a:lstStyle/>
          <a:p>
            <a:endParaRPr lang="en-GB" dirty="0"/>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rabl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
        <p:nvSpPr>
          <p:cNvPr id="6" name="Table Placeholder 5"/>
          <p:cNvSpPr>
            <a:spLocks noGrp="1"/>
          </p:cNvSpPr>
          <p:nvPr>
            <p:ph type="tbl" sz="quarter" idx="15"/>
          </p:nvPr>
        </p:nvSpPr>
        <p:spPr>
          <a:xfrm>
            <a:off x="5000628" y="1143000"/>
            <a:ext cx="3571872" cy="3714750"/>
          </a:xfrm>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eft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4572000" y="1144800"/>
            <a:ext cx="3857625" cy="4429125"/>
          </a:xfrm>
        </p:spPr>
        <p:txBody>
          <a:body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381600" y="1144800"/>
            <a:ext cx="3786188" cy="3143250"/>
          </a:xfrm>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Picture Placeholder 6"/>
          <p:cNvSpPr>
            <a:spLocks noGrp="1"/>
          </p:cNvSpPr>
          <p:nvPr>
            <p:ph type="pic" sz="quarter" idx="13"/>
          </p:nvPr>
        </p:nvSpPr>
        <p:spPr>
          <a:xfrm>
            <a:off x="381600" y="1144800"/>
            <a:ext cx="8143875" cy="5143500"/>
          </a:xfrm>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bov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381600" y="1144800"/>
            <a:ext cx="8143875" cy="2643190"/>
          </a:xfrm>
        </p:spPr>
        <p:txBody>
          <a:bodyPr/>
          <a:lstStyle/>
          <a:p>
            <a:pPr lvl="0"/>
            <a:r>
              <a:rPr lang="en-US" dirty="0" smtClean="0"/>
              <a:t>Click to edit Master text styles</a:t>
            </a:r>
          </a:p>
          <a:p>
            <a:pPr lvl="1"/>
            <a:r>
              <a:rPr lang="en-US" dirty="0" smtClean="0"/>
              <a:t>Second level</a:t>
            </a:r>
          </a:p>
        </p:txBody>
      </p:sp>
      <p:sp>
        <p:nvSpPr>
          <p:cNvPr id="9" name="Picture Placeholder 8"/>
          <p:cNvSpPr>
            <a:spLocks noGrp="1"/>
          </p:cNvSpPr>
          <p:nvPr>
            <p:ph type="pic" sz="quarter" idx="14"/>
          </p:nvPr>
        </p:nvSpPr>
        <p:spPr>
          <a:xfrm>
            <a:off x="381600" y="4000500"/>
            <a:ext cx="8143875" cy="2143125"/>
          </a:xfrm>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a:xfrm>
            <a:off x="762000" y="6553200"/>
            <a:ext cx="4038600" cy="304800"/>
          </a:xfrm>
          <a:prstGeom prst="rect">
            <a:avLst/>
          </a:prstGeom>
        </p:spPr>
        <p:txBody>
          <a:bodyPr/>
          <a:lstStyle>
            <a:lvl1pPr>
              <a:defRPr/>
            </a:lvl1pPr>
          </a:lstStyle>
          <a:p>
            <a:pPr>
              <a:defRPr/>
            </a:pPr>
            <a:r>
              <a:rPr lang="en-GB" dirty="0" smtClean="0"/>
              <a:t>© 2011 4RF | Confidential</a:t>
            </a:r>
            <a:endParaRPr lang="en-GB" dirty="0"/>
          </a:p>
        </p:txBody>
      </p:sp>
      <p:sp>
        <p:nvSpPr>
          <p:cNvPr id="5" name="Slide Number Placeholder 6"/>
          <p:cNvSpPr>
            <a:spLocks noGrp="1"/>
          </p:cNvSpPr>
          <p:nvPr>
            <p:ph type="sldNum" sz="quarter" idx="12"/>
          </p:nvPr>
        </p:nvSpPr>
        <p:spPr>
          <a:xfrm>
            <a:off x="381000" y="6553200"/>
            <a:ext cx="361950" cy="304800"/>
          </a:xfrm>
          <a:prstGeom prst="rect">
            <a:avLst/>
          </a:prstGeom>
        </p:spPr>
        <p:txBody>
          <a:bodyPr/>
          <a:lstStyle>
            <a:lvl1pPr>
              <a:defRPr/>
            </a:lvl1pPr>
          </a:lstStyle>
          <a:p>
            <a:pPr>
              <a:defRPr/>
            </a:pPr>
            <a:fld id="{7437B22F-F6BE-4269-B34C-B4232F47312E}" type="slidenum">
              <a:rPr lang="en-GB"/>
              <a:pPr>
                <a:defRPr/>
              </a:pPr>
              <a:t>‹#›</a:t>
            </a:fld>
            <a:endParaRPr lang="en-GB"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60000"/>
            <a:ext cx="8229600" cy="4032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81600" y="1144800"/>
            <a:ext cx="8229600" cy="518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Line 26"/>
          <p:cNvSpPr>
            <a:spLocks noChangeShapeType="1"/>
          </p:cNvSpPr>
          <p:nvPr userDrawn="1"/>
        </p:nvSpPr>
        <p:spPr bwMode="auto">
          <a:xfrm>
            <a:off x="381000" y="6442075"/>
            <a:ext cx="8229600" cy="0"/>
          </a:xfrm>
          <a:prstGeom prst="line">
            <a:avLst/>
          </a:prstGeom>
          <a:noFill/>
          <a:ln w="9525">
            <a:solidFill>
              <a:srgbClr val="C8C8C8"/>
            </a:solidFill>
            <a:round/>
            <a:headEnd/>
            <a:tailEnd/>
          </a:ln>
        </p:spPr>
        <p:txBody>
          <a:bodyPr wrap="none" anchor="ctr"/>
          <a:lstStyle/>
          <a:p>
            <a:endParaRPr lang="en-GB" dirty="0"/>
          </a:p>
        </p:txBody>
      </p:sp>
      <p:pic>
        <p:nvPicPr>
          <p:cNvPr id="8" name="Picture 22" descr="4RFLogoCMYKColour1"/>
          <p:cNvPicPr>
            <a:picLocks noChangeAspect="1" noChangeArrowheads="1"/>
          </p:cNvPicPr>
          <p:nvPr userDrawn="1"/>
        </p:nvPicPr>
        <p:blipFill>
          <a:blip r:embed="rId10" cstate="screen"/>
          <a:srcRect/>
          <a:stretch>
            <a:fillRect/>
          </a:stretch>
        </p:blipFill>
        <p:spPr bwMode="auto">
          <a:xfrm>
            <a:off x="7762875" y="6508750"/>
            <a:ext cx="879475" cy="241300"/>
          </a:xfrm>
          <a:prstGeom prst="rect">
            <a:avLst/>
          </a:prstGeom>
          <a:noFill/>
        </p:spPr>
      </p:pic>
      <p:pic>
        <p:nvPicPr>
          <p:cNvPr id="9" name="Picture 25" descr="background"/>
          <p:cNvPicPr>
            <a:picLocks noChangeAspect="1" noChangeArrowheads="1"/>
          </p:cNvPicPr>
          <p:nvPr userDrawn="1"/>
        </p:nvPicPr>
        <p:blipFill>
          <a:blip r:embed="rId11" cstate="screen"/>
          <a:srcRect t="8333" b="41667"/>
          <a:stretch>
            <a:fillRect/>
          </a:stretch>
        </p:blipFill>
        <p:spPr bwMode="auto">
          <a:xfrm>
            <a:off x="8839200" y="1143000"/>
            <a:ext cx="304800" cy="2286000"/>
          </a:xfrm>
          <a:prstGeom prst="rect">
            <a:avLst/>
          </a:prstGeom>
          <a:noFill/>
        </p:spPr>
      </p:pic>
      <p:sp>
        <p:nvSpPr>
          <p:cNvPr id="16" name="Rectangle 27"/>
          <p:cNvSpPr>
            <a:spLocks noChangeArrowheads="1"/>
          </p:cNvSpPr>
          <p:nvPr userDrawn="1"/>
        </p:nvSpPr>
        <p:spPr bwMode="auto">
          <a:xfrm>
            <a:off x="381600" y="6553200"/>
            <a:ext cx="4443442" cy="161948"/>
          </a:xfrm>
          <a:prstGeom prst="rect">
            <a:avLst/>
          </a:prstGeom>
          <a:noFill/>
          <a:ln w="9525">
            <a:noFill/>
            <a:miter lim="800000"/>
            <a:headEnd/>
            <a:tailEnd/>
          </a:ln>
        </p:spPr>
        <p:txBody>
          <a:bodyPr lIns="0" tIns="0" rIns="0" bIns="0"/>
          <a:lstStyle/>
          <a:p>
            <a:pPr>
              <a:spcBef>
                <a:spcPct val="0"/>
              </a:spcBef>
            </a:pPr>
            <a:fld id="{A3FB1417-E45E-47B1-83B3-EA07AABD860D}" type="slidenum">
              <a:rPr lang="en-GB" sz="1000" smtClean="0">
                <a:solidFill>
                  <a:srgbClr val="565656"/>
                </a:solidFill>
                <a:latin typeface="Arial" pitchFamily="34" charset="0"/>
                <a:cs typeface="Arial" pitchFamily="34" charset="0"/>
              </a:rPr>
              <a:pPr>
                <a:spcBef>
                  <a:spcPct val="0"/>
                </a:spcBef>
              </a:pPr>
              <a:t>‹#›</a:t>
            </a:fld>
            <a:r>
              <a:rPr lang="en-GB" sz="1000" dirty="0" smtClean="0">
                <a:solidFill>
                  <a:srgbClr val="565656"/>
                </a:solidFill>
                <a:latin typeface="Arial" pitchFamily="34" charset="0"/>
                <a:cs typeface="Arial" pitchFamily="34" charset="0"/>
              </a:rPr>
              <a:t>	© 2011 </a:t>
            </a:r>
            <a:r>
              <a:rPr lang="en-GB" sz="1000" dirty="0">
                <a:solidFill>
                  <a:srgbClr val="565656"/>
                </a:solidFill>
                <a:latin typeface="Arial" pitchFamily="34" charset="0"/>
                <a:cs typeface="Arial" pitchFamily="34" charset="0"/>
              </a:rPr>
              <a:t>4RF | </a:t>
            </a:r>
            <a:r>
              <a:rPr lang="en-GB" sz="1000" dirty="0" smtClean="0">
                <a:solidFill>
                  <a:srgbClr val="565656"/>
                </a:solidFill>
                <a:latin typeface="Arial" pitchFamily="34" charset="0"/>
                <a:cs typeface="Arial" pitchFamily="34" charset="0"/>
              </a:rPr>
              <a:t>Confidential	</a:t>
            </a:r>
            <a:endParaRPr lang="en-GB" sz="1000" dirty="0">
              <a:solidFill>
                <a:srgbClr val="56565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654" r:id="rId6"/>
    <p:sldLayoutId id="2147483656" r:id="rId7"/>
    <p:sldLayoutId id="2147483658" r:id="rId8"/>
  </p:sldLayoutIdLst>
  <p:hf hdr="0" ftr="0"/>
  <p:txStyles>
    <p:titleStyle>
      <a:lvl1pPr algn="l" defTabSz="914400" rtl="0" eaLnBrk="1" latinLnBrk="0" hangingPunct="1">
        <a:spcBef>
          <a:spcPct val="0"/>
        </a:spcBef>
        <a:buNone/>
        <a:defRPr sz="2400" kern="1200">
          <a:solidFill>
            <a:srgbClr val="F63E3E"/>
          </a:solidFill>
          <a:latin typeface="Arial" pitchFamily="34" charset="0"/>
          <a:ea typeface="+mj-ea"/>
          <a:cs typeface="Arial" pitchFamily="34" charset="0"/>
        </a:defRPr>
      </a:lvl1pPr>
    </p:titleStyle>
    <p:bodyStyle>
      <a:lvl1pPr marL="0" indent="0" algn="l" defTabSz="914400" rtl="0" eaLnBrk="1" latinLnBrk="0" hangingPunct="1">
        <a:lnSpc>
          <a:spcPct val="130000"/>
        </a:lnSpc>
        <a:spcBef>
          <a:spcPct val="20000"/>
        </a:spcBef>
        <a:buFont typeface="Arial" pitchFamily="34" charset="0"/>
        <a:buNone/>
        <a:defRPr sz="1600" kern="1200">
          <a:solidFill>
            <a:srgbClr val="414B56"/>
          </a:solidFill>
          <a:latin typeface="Arial" pitchFamily="34" charset="0"/>
          <a:ea typeface="+mn-ea"/>
          <a:cs typeface="Arial" pitchFamily="34" charset="0"/>
        </a:defRPr>
      </a:lvl1pPr>
      <a:lvl2pPr marL="381600" indent="-190800" algn="l" defTabSz="914400" rtl="0" eaLnBrk="1" latinLnBrk="0" hangingPunct="1">
        <a:lnSpc>
          <a:spcPct val="130000"/>
        </a:lnSpc>
        <a:spcBef>
          <a:spcPct val="20000"/>
        </a:spcBef>
        <a:buClr>
          <a:srgbClr val="F63E3E"/>
        </a:buClr>
        <a:buFont typeface="Arial" pitchFamily="34" charset="0"/>
        <a:buChar char="•"/>
        <a:defRPr sz="1600" kern="1200">
          <a:solidFill>
            <a:srgbClr val="414B5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2146300"/>
            <a:ext cx="5543550" cy="381000"/>
          </a:xfrm>
        </p:spPr>
        <p:txBody>
          <a:bodyPr/>
          <a:lstStyle/>
          <a:p>
            <a:pPr eaLnBrk="1" hangingPunct="1"/>
            <a:r>
              <a:rPr lang="en-GB" dirty="0" smtClean="0"/>
              <a:t>Aprisa SR</a:t>
            </a:r>
          </a:p>
        </p:txBody>
      </p:sp>
      <p:sp>
        <p:nvSpPr>
          <p:cNvPr id="8195" name="Rectangle 3"/>
          <p:cNvSpPr>
            <a:spLocks noGrp="1" noChangeArrowheads="1"/>
          </p:cNvSpPr>
          <p:nvPr>
            <p:ph type="subTitle" idx="1"/>
          </p:nvPr>
        </p:nvSpPr>
        <p:spPr/>
        <p:txBody>
          <a:bodyPr/>
          <a:lstStyle/>
          <a:p>
            <a:pPr marL="0" indent="0" eaLnBrk="1" hangingPunct="1"/>
            <a:r>
              <a:rPr lang="en-GB" dirty="0" smtClean="0"/>
              <a:t>SNMP and SNMPc from Castle Rock Computing</a:t>
            </a:r>
          </a:p>
        </p:txBody>
      </p:sp>
      <p:sp>
        <p:nvSpPr>
          <p:cNvPr id="8196" name="Rectangle 4"/>
          <p:cNvSpPr>
            <a:spLocks noChangeArrowheads="1"/>
          </p:cNvSpPr>
          <p:nvPr/>
        </p:nvSpPr>
        <p:spPr bwMode="auto">
          <a:xfrm>
            <a:off x="6046788" y="4492625"/>
            <a:ext cx="184150" cy="457200"/>
          </a:xfrm>
          <a:prstGeom prst="rect">
            <a:avLst/>
          </a:prstGeom>
          <a:noFill/>
          <a:ln w="9525">
            <a:noFill/>
            <a:miter lim="800000"/>
            <a:headEnd/>
            <a:tailEnd/>
          </a:ln>
        </p:spPr>
        <p:txBody>
          <a:bodyPr wrap="none">
            <a:spAutoFit/>
          </a:bodyPr>
          <a:lstStyle/>
          <a:p>
            <a:pPr algn="r">
              <a:spcBef>
                <a:spcPct val="0"/>
              </a:spcBef>
            </a:pPr>
            <a:endParaRPr lang="en-A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Element table format</a:t>
            </a:r>
            <a:endParaRPr lang="en-NZ" dirty="0"/>
          </a:p>
        </p:txBody>
      </p:sp>
      <p:sp>
        <p:nvSpPr>
          <p:cNvPr id="3" name="Text Placeholder 2"/>
          <p:cNvSpPr>
            <a:spLocks noGrp="1"/>
          </p:cNvSpPr>
          <p:nvPr>
            <p:ph type="body" sz="quarter" idx="13"/>
          </p:nvPr>
        </p:nvSpPr>
        <p:spPr/>
        <p:txBody>
          <a:bodyPr/>
          <a:lstStyle/>
          <a:p>
            <a:r>
              <a:rPr lang="en-NZ" dirty="0" smtClean="0"/>
              <a:t>The parameters of individual elements can be viewed in table format.</a:t>
            </a:r>
            <a:endParaRPr lang="en-NZ" dirty="0"/>
          </a:p>
        </p:txBody>
      </p:sp>
      <p:pic>
        <p:nvPicPr>
          <p:cNvPr id="4" name="Picture 3" descr="C:\Users\paul.smith\AppData\Local\Microsoft\Windows\Temporary Internet Files\Content.Word\CastleRock-Screenshot-2.jpg"/>
          <p:cNvPicPr/>
          <p:nvPr/>
        </p:nvPicPr>
        <p:blipFill>
          <a:blip r:embed="rId3" cstate="print"/>
          <a:srcRect/>
          <a:stretch>
            <a:fillRect/>
          </a:stretch>
        </p:blipFill>
        <p:spPr bwMode="auto">
          <a:xfrm>
            <a:off x="512007" y="1600807"/>
            <a:ext cx="7704000" cy="46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Parameter graphing</a:t>
            </a:r>
            <a:endParaRPr lang="en-NZ" dirty="0"/>
          </a:p>
        </p:txBody>
      </p:sp>
      <p:sp>
        <p:nvSpPr>
          <p:cNvPr id="3" name="Text Placeholder 2"/>
          <p:cNvSpPr>
            <a:spLocks noGrp="1"/>
          </p:cNvSpPr>
          <p:nvPr>
            <p:ph type="body" sz="quarter" idx="13"/>
          </p:nvPr>
        </p:nvSpPr>
        <p:spPr/>
        <p:txBody>
          <a:bodyPr/>
          <a:lstStyle/>
          <a:p>
            <a:r>
              <a:rPr lang="en-NZ" dirty="0" smtClean="0"/>
              <a:t>Selected parameters can be graphed – for example RSSI or temperatures.</a:t>
            </a:r>
            <a:endParaRPr lang="en-NZ" dirty="0"/>
          </a:p>
        </p:txBody>
      </p:sp>
      <p:pic>
        <p:nvPicPr>
          <p:cNvPr id="4" name="Picture 3" descr="C:\Users\paul.smith\AppData\Local\Microsoft\Windows\Temporary Internet Files\Content.Word\CastleRock-Screenshot-3.jpg"/>
          <p:cNvPicPr>
            <a:picLocks/>
          </p:cNvPicPr>
          <p:nvPr/>
        </p:nvPicPr>
        <p:blipFill>
          <a:blip r:embed="rId3" cstate="print"/>
          <a:srcRect/>
          <a:stretch>
            <a:fillRect/>
          </a:stretch>
        </p:blipFill>
        <p:spPr bwMode="auto">
          <a:xfrm>
            <a:off x="512007" y="1628800"/>
            <a:ext cx="7704000" cy="46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Statistics gathering</a:t>
            </a:r>
            <a:endParaRPr lang="en-NZ" dirty="0"/>
          </a:p>
        </p:txBody>
      </p:sp>
      <p:sp>
        <p:nvSpPr>
          <p:cNvPr id="3" name="Text Placeholder 2"/>
          <p:cNvSpPr>
            <a:spLocks noGrp="1"/>
          </p:cNvSpPr>
          <p:nvPr>
            <p:ph type="body" sz="quarter" idx="13"/>
          </p:nvPr>
        </p:nvSpPr>
        <p:spPr>
          <a:xfrm>
            <a:off x="381600" y="1144801"/>
            <a:ext cx="4694253" cy="4927405"/>
          </a:xfrm>
        </p:spPr>
        <p:txBody>
          <a:bodyPr>
            <a:normAutofit/>
          </a:bodyPr>
          <a:lstStyle/>
          <a:p>
            <a:pPr>
              <a:spcAft>
                <a:spcPts val="600"/>
              </a:spcAft>
            </a:pPr>
            <a:r>
              <a:rPr lang="en-NZ" dirty="0" smtClean="0"/>
              <a:t>SNMPc can be configured to regularly poll any device in the network, including Aprisa SR radios, and record the key parameters specified in the MIB files.</a:t>
            </a:r>
          </a:p>
          <a:p>
            <a:pPr>
              <a:spcAft>
                <a:spcPts val="600"/>
              </a:spcAft>
            </a:pPr>
            <a:r>
              <a:rPr lang="en-NZ" dirty="0" smtClean="0"/>
              <a:t>These key parameters can be selected and plotted over time to provide a clear indication of system performance.</a:t>
            </a:r>
          </a:p>
          <a:p>
            <a:pPr>
              <a:spcAft>
                <a:spcPts val="600"/>
              </a:spcAft>
            </a:pPr>
            <a:r>
              <a:rPr lang="en-NZ" dirty="0" smtClean="0"/>
              <a:t>SNMPc can be scheduled to automatically generate daily, weekly, and monthly statistical reports in a variety of formats including graphs, bar charts, and summaries.</a:t>
            </a:r>
          </a:p>
          <a:p>
            <a:pPr>
              <a:spcAft>
                <a:spcPts val="600"/>
              </a:spcAft>
            </a:pPr>
            <a:r>
              <a:rPr lang="en-NZ" dirty="0" smtClean="0"/>
              <a:t>Reports can be exported to destinations including printers, files, or to a web server.</a:t>
            </a:r>
          </a:p>
        </p:txBody>
      </p:sp>
      <p:pic>
        <p:nvPicPr>
          <p:cNvPr id="3074" name="Picture 2" descr="http://www.dowslakemicro.com/products/images/snmpc1.jpg"/>
          <p:cNvPicPr>
            <a:picLocks noGrp="1" noChangeAspect="1" noChangeArrowheads="1"/>
          </p:cNvPicPr>
          <p:nvPr>
            <p:ph type="pic" sz="quarter" idx="4294967295"/>
          </p:nvPr>
        </p:nvPicPr>
        <p:blipFill>
          <a:blip r:embed="rId3" cstate="print">
            <a:extLst>
              <a:ext uri="{28A0092B-C50C-407E-A947-70E740481C1C}">
                <a14:useLocalDpi xmlns="" xmlns:a14="http://schemas.microsoft.com/office/drawing/2010/main" val="0"/>
              </a:ext>
            </a:extLst>
          </a:blip>
          <a:srcRect l="3724" r="3724"/>
          <a:stretch>
            <a:fillRect/>
          </a:stretch>
        </p:blipFill>
        <p:spPr bwMode="auto">
          <a:xfrm>
            <a:off x="5407091" y="1144800"/>
            <a:ext cx="2965621" cy="2286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NZ" dirty="0" smtClean="0"/>
              <a:t>Other SNMP and SNMPc considerations</a:t>
            </a:r>
            <a:endParaRPr lang="en-NZ" dirty="0"/>
          </a:p>
        </p:txBody>
      </p:sp>
      <p:sp>
        <p:nvSpPr>
          <p:cNvPr id="4" name="Text Placeholder 2"/>
          <p:cNvSpPr txBox="1">
            <a:spLocks/>
          </p:cNvSpPr>
          <p:nvPr/>
        </p:nvSpPr>
        <p:spPr>
          <a:xfrm>
            <a:off x="381596" y="1144800"/>
            <a:ext cx="4460992" cy="5236528"/>
          </a:xfrm>
          <a:prstGeom prst="rect">
            <a:avLst/>
          </a:prstGeom>
        </p:spPr>
        <p:txBody>
          <a:bodyPr>
            <a:noAutofit/>
          </a:bodyPr>
          <a:lstStyle/>
          <a:p>
            <a:pPr>
              <a:lnSpc>
                <a:spcPct val="130000"/>
              </a:lnSpc>
              <a:spcBef>
                <a:spcPct val="20000"/>
              </a:spcBef>
              <a:spcAft>
                <a:spcPts val="600"/>
              </a:spcAft>
            </a:pPr>
            <a:r>
              <a:rPr lang="en-NZ" sz="1600" dirty="0" smtClean="0">
                <a:solidFill>
                  <a:srgbClr val="414B56"/>
                </a:solidFill>
                <a:latin typeface="Arial" pitchFamily="34" charset="0"/>
                <a:cs typeface="Arial" pitchFamily="34" charset="0"/>
              </a:rPr>
              <a:t>The standards based design philosophy of the Aprisa SR means that the network can be managed using virtually any SNMP manager.* When using SNMPc, like any other network management application, some customisation and set up work is required, the extent of which will depend upon the individual deployment.</a:t>
            </a:r>
          </a:p>
          <a:p>
            <a:pPr>
              <a:lnSpc>
                <a:spcPct val="130000"/>
              </a:lnSpc>
              <a:spcBef>
                <a:spcPct val="20000"/>
              </a:spcBef>
            </a:pPr>
            <a:r>
              <a:rPr lang="en-NZ" sz="1600" dirty="0" smtClean="0">
                <a:solidFill>
                  <a:srgbClr val="414B56"/>
                </a:solidFill>
                <a:latin typeface="Arial" pitchFamily="34" charset="0"/>
                <a:cs typeface="Arial" pitchFamily="34" charset="0"/>
              </a:rPr>
              <a:t>The impact of statistics gathering needs to be factored into the network design, since SNMP messages and traps use part of the available radio capacity and extensive SNMP polling or statistics gathering can impact on SCADA traffic delivery. Tools such as 4RF ChannelScape can help to determine capacity limits.</a:t>
            </a:r>
          </a:p>
        </p:txBody>
      </p:sp>
      <p:sp>
        <p:nvSpPr>
          <p:cNvPr id="8" name="Rectangle 3"/>
          <p:cNvSpPr txBox="1">
            <a:spLocks noChangeAspect="1" noChangeArrowheads="1"/>
          </p:cNvSpPr>
          <p:nvPr/>
        </p:nvSpPr>
        <p:spPr bwMode="gray">
          <a:xfrm>
            <a:off x="1716832" y="6130212"/>
            <a:ext cx="6893043" cy="251928"/>
          </a:xfrm>
          <a:prstGeom prst="rect">
            <a:avLst/>
          </a:prstGeom>
          <a:noFill/>
          <a:ln w="9525">
            <a:noFill/>
            <a:miter lim="800000"/>
            <a:headEnd/>
            <a:tailEnd/>
          </a:ln>
        </p:spPr>
        <p:txBody>
          <a:bodyPr lIns="0" tIns="0" rIns="0" bIns="0"/>
          <a:lstStyle/>
          <a:p>
            <a:pPr algn="r">
              <a:lnSpc>
                <a:spcPct val="130000"/>
              </a:lnSpc>
              <a:spcBef>
                <a:spcPct val="20000"/>
              </a:spcBef>
              <a:defRPr/>
            </a:pPr>
            <a:r>
              <a:rPr lang="en-NZ" sz="1200" kern="0" dirty="0" smtClean="0">
                <a:solidFill>
                  <a:srgbClr val="414B56"/>
                </a:solidFill>
                <a:latin typeface="Arial" pitchFamily="34" charset="0"/>
                <a:cs typeface="Arial" pitchFamily="34" charset="0"/>
              </a:rPr>
              <a:t>* 4RF uses SNMPc from Castle Rock Computing, and does not support other third party systems</a:t>
            </a:r>
            <a:endParaRPr lang="en-GB" sz="1200" kern="0" dirty="0" smtClean="0">
              <a:solidFill>
                <a:srgbClr val="414B56"/>
              </a:solidFill>
              <a:latin typeface="Arial" pitchFamily="34" charset="0"/>
              <a:cs typeface="Arial" pitchFamily="34" charset="0"/>
            </a:endParaRPr>
          </a:p>
          <a:p>
            <a:pPr marL="342900" indent="-342900" algn="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pic>
        <p:nvPicPr>
          <p:cNvPr id="12" name="Picture 11" descr="C:\Users\paul.smith\AppData\Local\Microsoft\Windows\Temporary Internet Files\Content.Word\CastleRock-Screenshot-2.jpg"/>
          <p:cNvPicPr/>
          <p:nvPr/>
        </p:nvPicPr>
        <p:blipFill>
          <a:blip r:embed="rId3" cstate="print"/>
          <a:srcRect/>
          <a:stretch>
            <a:fillRect/>
          </a:stretch>
        </p:blipFill>
        <p:spPr bwMode="auto">
          <a:xfrm>
            <a:off x="5018686" y="1144800"/>
            <a:ext cx="3341536" cy="2029905"/>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18686" y="4416237"/>
            <a:ext cx="2622552" cy="1588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67935" y="3218038"/>
            <a:ext cx="1792287" cy="60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1907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FAQs</a:t>
            </a:r>
            <a:endParaRPr lang="en-NZ" dirty="0"/>
          </a:p>
        </p:txBody>
      </p:sp>
      <p:graphicFrame>
        <p:nvGraphicFramePr>
          <p:cNvPr id="4" name="Group 21"/>
          <p:cNvGraphicFramePr>
            <a:graphicFrameLocks noGrp="1"/>
          </p:cNvGraphicFramePr>
          <p:nvPr/>
        </p:nvGraphicFramePr>
        <p:xfrm>
          <a:off x="457200" y="1171575"/>
          <a:ext cx="8042988" cy="3438144"/>
        </p:xfrm>
        <a:graphic>
          <a:graphicData uri="http://schemas.openxmlformats.org/drawingml/2006/table">
            <a:tbl>
              <a:tblPr/>
              <a:tblGrid>
                <a:gridCol w="513184"/>
                <a:gridCol w="7529804"/>
              </a:tblGrid>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charset="0"/>
                        </a:rPr>
                        <a:t>FAQ</a:t>
                      </a:r>
                    </a:p>
                  </a:txBody>
                  <a:tcPr anchor="ctr" horzOverflow="overflow">
                    <a:lnL>
                      <a:noFill/>
                    </a:lnL>
                    <a:lnR>
                      <a:noFill/>
                    </a:lnR>
                    <a:lnT>
                      <a:noFill/>
                    </a:lnT>
                    <a:lnB>
                      <a:noFill/>
                    </a:lnB>
                    <a:lnTlToBr>
                      <a:noFill/>
                    </a:lnTlToBr>
                    <a:lnBlToTr>
                      <a:noFill/>
                    </a:lnBlToTr>
                    <a:solidFill>
                      <a:srgbClr val="F63E3E"/>
                    </a:solidFill>
                  </a:tcPr>
                </a:tc>
                <a:tc>
                  <a:txBody>
                    <a:bodyPr/>
                    <a:lstStyle/>
                    <a:p>
                      <a:r>
                        <a:rPr kumimoji="0" lang="en-GB" sz="1200" b="0" i="0" u="none" strike="noStrike" kern="1200" cap="none" normalizeH="0" baseline="0" dirty="0" smtClean="0">
                          <a:ln>
                            <a:noFill/>
                          </a:ln>
                          <a:solidFill>
                            <a:schemeClr val="bg1"/>
                          </a:solidFill>
                          <a:effectLst/>
                          <a:latin typeface="Arial" charset="0"/>
                          <a:ea typeface="+mn-ea"/>
                          <a:cs typeface="+mn-cs"/>
                        </a:rPr>
                        <a:t>SNMP and SNMPc</a:t>
                      </a:r>
                      <a:endParaRPr kumimoji="0" lang="en-GB" sz="1200" b="0" i="0" u="none" strike="noStrike" kern="1200" cap="none" normalizeH="0" baseline="0" dirty="0">
                        <a:ln>
                          <a:noFill/>
                        </a:ln>
                        <a:solidFill>
                          <a:schemeClr val="bg1"/>
                        </a:solidFill>
                        <a:effectLst/>
                        <a:latin typeface="Arial" charset="0"/>
                        <a:ea typeface="+mn-ea"/>
                        <a:cs typeface="+mn-cs"/>
                      </a:endParaRPr>
                    </a:p>
                  </a:txBody>
                  <a:tcPr anchor="ctr" horzOverflow="overflow">
                    <a:lnL>
                      <a:noFill/>
                    </a:lnL>
                    <a:lnR>
                      <a:noFill/>
                    </a:lnR>
                    <a:lnT>
                      <a:noFill/>
                    </a:lnT>
                    <a:lnB>
                      <a:noFill/>
                    </a:lnB>
                    <a:lnTlToBr>
                      <a:noFill/>
                    </a:lnTlToBr>
                    <a:lnBlToTr>
                      <a:noFill/>
                    </a:lnBlToTr>
                    <a:solidFill>
                      <a:srgbClr val="F63E3E"/>
                    </a:solidFill>
                  </a:tcPr>
                </a:tc>
              </a:tr>
              <a:tr h="260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Can the Aprisa SR be used with any SNMP manager and if so what does the customer need for this to work?</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The Aprisa SR will work with virtually any SNMP compliant manger. Customers simply need the freely available Aprisa SR MIB to enable operations.</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If a customer buys SNMPc can it be used to manage equipment from other vendors?</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While most customers will prefer separate management platforms for different applications it is perfectly possible to mange all devices from one platform.</a:t>
                      </a: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Has 4RF integrated the Aprisa MIBs with other vendors’ management systems?</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Yes, Aprisa XE radio are integrated in the management platforms of several vendors.</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Are coffee machines really able to be managed with SNMPc?</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chemeClr val="bg1"/>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Absolutely.  See also IETF standard RFC 2324 - Hyper Text Coffee Pot Control Protocol.</a:t>
                      </a: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GB" dirty="0" smtClean="0"/>
              <a:t>Aprisa SR SNMP and SNMPc</a:t>
            </a:r>
          </a:p>
        </p:txBody>
      </p:sp>
      <p:sp>
        <p:nvSpPr>
          <p:cNvPr id="5" name="Text Placeholder 2"/>
          <p:cNvSpPr txBox="1">
            <a:spLocks/>
          </p:cNvSpPr>
          <p:nvPr/>
        </p:nvSpPr>
        <p:spPr>
          <a:xfrm>
            <a:off x="381596" y="1144800"/>
            <a:ext cx="3876080" cy="5236528"/>
          </a:xfrm>
          <a:prstGeom prst="rect">
            <a:avLst/>
          </a:prstGeom>
        </p:spPr>
        <p:txBody>
          <a:bodyPr>
            <a:noAutofit/>
          </a:bodyPr>
          <a:lstStyle/>
          <a:p>
            <a:pPr>
              <a:lnSpc>
                <a:spcPct val="130000"/>
              </a:lnSpc>
              <a:spcBef>
                <a:spcPct val="20000"/>
              </a:spcBef>
              <a:spcAft>
                <a:spcPts val="600"/>
              </a:spcAft>
            </a:pPr>
            <a:r>
              <a:rPr lang="en-NZ" sz="1600" noProof="0" dirty="0" smtClean="0">
                <a:solidFill>
                  <a:srgbClr val="414B56"/>
                </a:solidFill>
                <a:latin typeface="Arial" pitchFamily="34" charset="0"/>
                <a:cs typeface="Arial" pitchFamily="34" charset="0"/>
              </a:rPr>
              <a:t>The standards based design and development of the Aprisa SR means that it supports the use of third party network management systems that use SNMP.</a:t>
            </a:r>
          </a:p>
          <a:p>
            <a:pPr>
              <a:lnSpc>
                <a:spcPct val="130000"/>
              </a:lnSpc>
              <a:spcBef>
                <a:spcPct val="20000"/>
              </a:spcBef>
            </a:pPr>
            <a:r>
              <a:rPr kumimoji="0" lang="en-NZ" sz="1600" b="0" i="0" u="none" strike="noStrike" kern="1200" cap="none" spc="0" normalizeH="0" baseline="0" dirty="0" smtClean="0">
                <a:ln>
                  <a:noFill/>
                </a:ln>
                <a:solidFill>
                  <a:srgbClr val="414B56"/>
                </a:solidFill>
                <a:effectLst/>
                <a:uLnTx/>
                <a:uFillTx/>
                <a:latin typeface="Arial" pitchFamily="34" charset="0"/>
                <a:ea typeface="+mn-ea"/>
                <a:cs typeface="Arial" pitchFamily="34" charset="0"/>
              </a:rPr>
              <a:t>4RF</a:t>
            </a:r>
            <a:r>
              <a:rPr kumimoji="0" lang="en-NZ" sz="1600" b="0" i="0" u="none" strike="noStrike" kern="1200" cap="none" spc="0" normalizeH="0" dirty="0" smtClean="0">
                <a:ln>
                  <a:noFill/>
                </a:ln>
                <a:solidFill>
                  <a:srgbClr val="414B56"/>
                </a:solidFill>
                <a:effectLst/>
                <a:uLnTx/>
                <a:uFillTx/>
                <a:latin typeface="Arial" pitchFamily="34" charset="0"/>
                <a:ea typeface="+mn-ea"/>
                <a:cs typeface="Arial" pitchFamily="34" charset="0"/>
              </a:rPr>
              <a:t> uses SNMPc from Castle Rock Computing. </a:t>
            </a:r>
            <a:r>
              <a:rPr lang="en-NZ" sz="1600" dirty="0" smtClean="0">
                <a:solidFill>
                  <a:srgbClr val="414B56"/>
                </a:solidFill>
                <a:latin typeface="Arial" pitchFamily="34" charset="0"/>
                <a:cs typeface="Arial" pitchFamily="34" charset="0"/>
              </a:rPr>
              <a:t>With the Aprisa </a:t>
            </a:r>
            <a:r>
              <a:rPr lang="en-NZ" sz="1600" smtClean="0">
                <a:solidFill>
                  <a:srgbClr val="414B56"/>
                </a:solidFill>
                <a:latin typeface="Arial" pitchFamily="34" charset="0"/>
                <a:cs typeface="Arial" pitchFamily="34" charset="0"/>
              </a:rPr>
              <a:t>SR MIB </a:t>
            </a:r>
            <a:r>
              <a:rPr lang="en-NZ" sz="1600" dirty="0" smtClean="0">
                <a:solidFill>
                  <a:srgbClr val="414B56"/>
                </a:solidFill>
                <a:latin typeface="Arial" pitchFamily="34" charset="0"/>
                <a:cs typeface="Arial" pitchFamily="34" charset="0"/>
              </a:rPr>
              <a:t>configurations compiled into SNMPc, the management system can be used to visualise, monitor and manage the Aprisa SR network, as well as gathering and displaying performance statistics.</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p:txBody>
      </p:sp>
      <p:grpSp>
        <p:nvGrpSpPr>
          <p:cNvPr id="9" name="Group 8"/>
          <p:cNvGrpSpPr/>
          <p:nvPr/>
        </p:nvGrpSpPr>
        <p:grpSpPr>
          <a:xfrm>
            <a:off x="4383996" y="1144800"/>
            <a:ext cx="4236732" cy="4607055"/>
            <a:chOff x="4383996" y="1144800"/>
            <a:chExt cx="4236732" cy="4607055"/>
          </a:xfrm>
        </p:grpSpPr>
        <p:pic>
          <p:nvPicPr>
            <p:cNvPr id="7" name="Picture 6" descr="C:\Users\paul.smith\AppData\Local\Microsoft\Windows\Temporary Internet Files\Content.Word\CastleRock-Screenshot-2.jpg"/>
            <p:cNvPicPr>
              <a:picLocks noChangeAspect="1"/>
            </p:cNvPicPr>
            <p:nvPr/>
          </p:nvPicPr>
          <p:blipFill>
            <a:blip r:embed="rId3" cstate="print"/>
            <a:srcRect/>
            <a:stretch>
              <a:fillRect/>
            </a:stretch>
          </p:blipFill>
          <p:spPr bwMode="auto">
            <a:xfrm>
              <a:off x="4383996" y="1144800"/>
              <a:ext cx="3240000" cy="1968224"/>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b="1135"/>
            <a:stretch>
              <a:fillRect/>
            </a:stretch>
          </p:blipFill>
          <p:spPr bwMode="auto">
            <a:xfrm>
              <a:off x="5380728" y="2353581"/>
              <a:ext cx="3240000" cy="1968443"/>
            </a:xfrm>
            <a:prstGeom prst="rect">
              <a:avLst/>
            </a:prstGeom>
            <a:noFill/>
            <a:ln w="9525">
              <a:noFill/>
              <a:miter lim="800000"/>
              <a:headEnd/>
              <a:tailEnd/>
            </a:ln>
          </p:spPr>
        </p:pic>
        <p:pic>
          <p:nvPicPr>
            <p:cNvPr id="8" name="Picture 7" descr="C:\Users\paul.smith\AppData\Local\Microsoft\Windows\Temporary Internet Files\Content.Word\CastleRock-Screenshot-3.jpg"/>
            <p:cNvPicPr>
              <a:picLocks noChangeAspect="1"/>
            </p:cNvPicPr>
            <p:nvPr/>
          </p:nvPicPr>
          <p:blipFill>
            <a:blip r:embed="rId5" cstate="print"/>
            <a:srcRect/>
            <a:stretch>
              <a:fillRect/>
            </a:stretch>
          </p:blipFill>
          <p:spPr bwMode="auto">
            <a:xfrm>
              <a:off x="4841616" y="3783631"/>
              <a:ext cx="3240000" cy="196822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What is SNMP?</a:t>
            </a:r>
            <a:endParaRPr lang="en-NZ" dirty="0"/>
          </a:p>
        </p:txBody>
      </p:sp>
      <p:sp>
        <p:nvSpPr>
          <p:cNvPr id="4" name="Text Placeholder 2"/>
          <p:cNvSpPr txBox="1">
            <a:spLocks/>
          </p:cNvSpPr>
          <p:nvPr/>
        </p:nvSpPr>
        <p:spPr>
          <a:xfrm>
            <a:off x="381595" y="1144800"/>
            <a:ext cx="4544967" cy="5236528"/>
          </a:xfrm>
          <a:prstGeom prst="rect">
            <a:avLst/>
          </a:prstGeom>
        </p:spPr>
        <p:txBody>
          <a:bodyPr>
            <a:noAutofit/>
          </a:bodyPr>
          <a:lstStyle/>
          <a:p>
            <a:pPr>
              <a:lnSpc>
                <a:spcPct val="130000"/>
              </a:lnSpc>
              <a:spcBef>
                <a:spcPct val="20000"/>
              </a:spcBef>
            </a:pPr>
            <a:r>
              <a:rPr lang="en-NZ" sz="1600" dirty="0" smtClean="0">
                <a:solidFill>
                  <a:srgbClr val="414B56"/>
                </a:solidFill>
                <a:latin typeface="Arial" pitchFamily="34" charset="0"/>
                <a:cs typeface="Arial" pitchFamily="34" charset="0"/>
              </a:rPr>
              <a:t>SNMP is the simple network management protocol, a unified, open standard, supported by a wide range of vendors. SNMP standard RFC 1213 was developed by the Internet Engineering Task Force (IETF). SNMP:</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Is an Internet-standard protocol for managing devices on IP networks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Enables devices to be monitored over a network from a central location, and flags conditions that need administrative attention</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Allows a common means to gather statistics and network health independent of propriety configuration or monitoring tools such as SuperVisor </a:t>
            </a: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78115" y="1152000"/>
            <a:ext cx="2478680" cy="24676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More about SNMP</a:t>
            </a:r>
            <a:endParaRPr lang="en-NZ" dirty="0"/>
          </a:p>
        </p:txBody>
      </p:sp>
      <p:sp>
        <p:nvSpPr>
          <p:cNvPr id="4" name="Text Placeholder 2"/>
          <p:cNvSpPr txBox="1">
            <a:spLocks/>
          </p:cNvSpPr>
          <p:nvPr/>
        </p:nvSpPr>
        <p:spPr>
          <a:xfrm>
            <a:off x="381596" y="1144800"/>
            <a:ext cx="4274380" cy="5236528"/>
          </a:xfrm>
          <a:prstGeom prst="rect">
            <a:avLst/>
          </a:prstGeom>
        </p:spPr>
        <p:txBody>
          <a:bodyPr>
            <a:noAutofit/>
          </a:bodyPr>
          <a:lstStyle/>
          <a:p>
            <a:pPr>
              <a:lnSpc>
                <a:spcPct val="130000"/>
              </a:lnSpc>
              <a:spcBef>
                <a:spcPct val="20000"/>
              </a:spcBef>
              <a:spcAft>
                <a:spcPts val="600"/>
              </a:spcAft>
            </a:pPr>
            <a:r>
              <a:rPr lang="en-NZ" sz="1600" noProof="0" dirty="0" smtClean="0">
                <a:solidFill>
                  <a:srgbClr val="414B56"/>
                </a:solidFill>
                <a:latin typeface="Arial" pitchFamily="34" charset="0"/>
                <a:cs typeface="Arial" pitchFamily="34" charset="0"/>
              </a:rPr>
              <a:t>A key part of the SNMP system is the management information base (MIB), a hierarchical ‘library’ that describes the available parameters and how they can be read or set via SNMP.</a:t>
            </a:r>
          </a:p>
          <a:p>
            <a:pPr>
              <a:lnSpc>
                <a:spcPct val="130000"/>
              </a:lnSpc>
              <a:spcBef>
                <a:spcPct val="20000"/>
              </a:spcBef>
              <a:spcAft>
                <a:spcPts val="600"/>
              </a:spcAft>
            </a:pPr>
            <a:r>
              <a:rPr kumimoji="0" lang="en-NZ" sz="1600" b="0" i="0" u="none" strike="noStrike" kern="1200" cap="none" spc="0" normalizeH="0" baseline="0" dirty="0" smtClean="0">
                <a:ln>
                  <a:noFill/>
                </a:ln>
                <a:solidFill>
                  <a:srgbClr val="414B56"/>
                </a:solidFill>
                <a:effectLst/>
                <a:uLnTx/>
                <a:uFillTx/>
                <a:latin typeface="Arial" pitchFamily="34" charset="0"/>
                <a:ea typeface="+mn-ea"/>
                <a:cs typeface="Arial" pitchFamily="34" charset="0"/>
              </a:rPr>
              <a:t>There are many SNMP</a:t>
            </a:r>
            <a:r>
              <a:rPr kumimoji="0" lang="en-NZ" sz="1600" b="0" i="0" u="none" strike="noStrike" kern="1200" cap="none" spc="0" normalizeH="0" dirty="0" smtClean="0">
                <a:ln>
                  <a:noFill/>
                </a:ln>
                <a:solidFill>
                  <a:srgbClr val="414B56"/>
                </a:solidFill>
                <a:effectLst/>
                <a:uLnTx/>
                <a:uFillTx/>
                <a:latin typeface="Arial" pitchFamily="34" charset="0"/>
                <a:ea typeface="+mn-ea"/>
                <a:cs typeface="Arial" pitchFamily="34" charset="0"/>
              </a:rPr>
              <a:t> software applications available. 4RF recommends and supplies SNMPc from Castle Rock Computing.</a:t>
            </a:r>
          </a:p>
          <a:p>
            <a:pPr>
              <a:lnSpc>
                <a:spcPct val="130000"/>
              </a:lnSpc>
              <a:spcBef>
                <a:spcPct val="20000"/>
              </a:spcBef>
              <a:spcAft>
                <a:spcPts val="600"/>
              </a:spcAft>
            </a:pPr>
            <a:r>
              <a:rPr lang="en-NZ" sz="1600" baseline="0" noProof="0" dirty="0" smtClean="0">
                <a:solidFill>
                  <a:srgbClr val="414B56"/>
                </a:solidFill>
                <a:latin typeface="Arial" pitchFamily="34" charset="0"/>
                <a:cs typeface="Arial" pitchFamily="34" charset="0"/>
              </a:rPr>
              <a:t>Network management systems, like SNMPc, often drive larger applications, ‘managers of managers’, via a</a:t>
            </a:r>
            <a:r>
              <a:rPr lang="en-NZ" sz="1600" noProof="0" dirty="0" smtClean="0">
                <a:solidFill>
                  <a:srgbClr val="414B56"/>
                </a:solidFill>
                <a:latin typeface="Arial" pitchFamily="34" charset="0"/>
                <a:cs typeface="Arial" pitchFamily="34" charset="0"/>
              </a:rPr>
              <a:t> northbound interface, to support enterprise-wide management.</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4955041" y="1144800"/>
            <a:ext cx="353582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Why use SNMP?</a:t>
            </a:r>
            <a:endParaRPr lang="en-NZ" dirty="0"/>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6256" y="1152000"/>
            <a:ext cx="1581150" cy="2552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a:xfrm>
            <a:off x="381596" y="1144800"/>
            <a:ext cx="6206628" cy="5236528"/>
          </a:xfrm>
          <a:prstGeom prst="rect">
            <a:avLst/>
          </a:prstGeom>
        </p:spPr>
        <p:txBody>
          <a:bodyPr>
            <a:noAutofit/>
          </a:bodyPr>
          <a:lstStyle/>
          <a:p>
            <a:pPr>
              <a:lnSpc>
                <a:spcPct val="130000"/>
              </a:lnSpc>
              <a:spcBef>
                <a:spcPct val="20000"/>
              </a:spcBef>
              <a:spcAft>
                <a:spcPts val="600"/>
              </a:spcAft>
            </a:pPr>
            <a:r>
              <a:rPr lang="en-NZ" sz="1600" dirty="0" smtClean="0">
                <a:solidFill>
                  <a:srgbClr val="414B56"/>
                </a:solidFill>
                <a:latin typeface="Arial" pitchFamily="34" charset="0"/>
                <a:cs typeface="Arial" pitchFamily="34" charset="0"/>
              </a:rPr>
              <a:t>The advantage of SNMP is that it provides a standard means to manage devices, making sense of complex networks.</a:t>
            </a:r>
          </a:p>
          <a:p>
            <a:pPr>
              <a:lnSpc>
                <a:spcPct val="130000"/>
              </a:lnSpc>
              <a:spcBef>
                <a:spcPct val="20000"/>
              </a:spcBef>
            </a:pPr>
            <a:r>
              <a:rPr lang="en-NZ" sz="1600" dirty="0" smtClean="0">
                <a:solidFill>
                  <a:srgbClr val="414B56"/>
                </a:solidFill>
                <a:latin typeface="Arial" pitchFamily="34" charset="0"/>
                <a:cs typeface="Arial" pitchFamily="34" charset="0"/>
              </a:rPr>
              <a:t>An SNMP management application is a central application that monitors available information from devices attached to a network:</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Vendor independent – any device that supports SNMP can be part of the network</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Device independent – Aprisa SR, Aprisa XE, routers, switches, computers, servers, power supplies, RTUs can be monitored</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Supports swift responses to events or outages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Provides a common visual representation of device conditions and statistical analysis of device parameters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Managers usually provide advanced alerting capabilities such as email or SMS when events occur, allowing technical staff to respond</a:t>
            </a:r>
          </a:p>
        </p:txBody>
      </p:sp>
      <p:sp>
        <p:nvSpPr>
          <p:cNvPr id="9" name="Rectangle 3"/>
          <p:cNvSpPr txBox="1">
            <a:spLocks noChangeAspect="1" noChangeArrowheads="1"/>
          </p:cNvSpPr>
          <p:nvPr/>
        </p:nvSpPr>
        <p:spPr bwMode="gray">
          <a:xfrm>
            <a:off x="6876256" y="3789040"/>
            <a:ext cx="2069522" cy="360040"/>
          </a:xfrm>
          <a:prstGeom prst="rect">
            <a:avLst/>
          </a:prstGeom>
          <a:noFill/>
          <a:ln w="9525">
            <a:noFill/>
            <a:miter lim="800000"/>
            <a:headEnd/>
            <a:tailEnd/>
          </a:ln>
        </p:spPr>
        <p:txBody>
          <a:bodyPr lIns="0" tIns="0" rIns="0" bIns="0"/>
          <a:lstStyle/>
          <a:p>
            <a:pPr>
              <a:lnSpc>
                <a:spcPct val="130000"/>
              </a:lnSpc>
              <a:spcBef>
                <a:spcPct val="20000"/>
              </a:spcBef>
              <a:defRPr/>
            </a:pPr>
            <a:r>
              <a:rPr lang="en-NZ" sz="1200" kern="0" dirty="0" smtClean="0">
                <a:solidFill>
                  <a:srgbClr val="414B56"/>
                </a:solidFill>
                <a:latin typeface="Arial" pitchFamily="34" charset="0"/>
                <a:cs typeface="Arial" pitchFamily="34" charset="0"/>
              </a:rPr>
              <a:t>Fugo SNMP-enabled</a:t>
            </a:r>
            <a:br>
              <a:rPr lang="en-NZ" sz="1200" kern="0" dirty="0" smtClean="0">
                <a:solidFill>
                  <a:srgbClr val="414B56"/>
                </a:solidFill>
                <a:latin typeface="Arial" pitchFamily="34" charset="0"/>
                <a:cs typeface="Arial" pitchFamily="34" charset="0"/>
              </a:rPr>
            </a:br>
            <a:r>
              <a:rPr lang="en-NZ" sz="1200" kern="0" dirty="0" smtClean="0">
                <a:solidFill>
                  <a:srgbClr val="414B56"/>
                </a:solidFill>
                <a:latin typeface="Arial" pitchFamily="34" charset="0"/>
                <a:cs typeface="Arial" pitchFamily="34" charset="0"/>
              </a:rPr>
              <a:t>coffee machine</a:t>
            </a:r>
            <a:endParaRPr lang="en-GB" sz="1200" kern="0" dirty="0" smtClean="0">
              <a:solidFill>
                <a:srgbClr val="414B56"/>
              </a:solidFill>
              <a:latin typeface="Arial" pitchFamily="34" charset="0"/>
              <a:cs typeface="Arial" pitchFamily="34" charset="0"/>
            </a:endParaRPr>
          </a:p>
          <a:p>
            <a:pPr marL="342900" indent="-342900" algn="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Network operations centres</a:t>
            </a:r>
            <a:endParaRPr lang="en-NZ" dirty="0"/>
          </a:p>
        </p:txBody>
      </p:sp>
      <p:sp>
        <p:nvSpPr>
          <p:cNvPr id="3" name="Text Placeholder 2"/>
          <p:cNvSpPr>
            <a:spLocks noGrp="1"/>
          </p:cNvSpPr>
          <p:nvPr>
            <p:ph type="body" sz="quarter" idx="13"/>
          </p:nvPr>
        </p:nvSpPr>
        <p:spPr>
          <a:xfrm>
            <a:off x="381600" y="4869160"/>
            <a:ext cx="7934816" cy="1203046"/>
          </a:xfrm>
        </p:spPr>
        <p:txBody>
          <a:bodyPr/>
          <a:lstStyle/>
          <a:p>
            <a:r>
              <a:rPr lang="en-NZ" dirty="0" smtClean="0"/>
              <a:t>SNMP managers, such as SNMPc, can be used in small to medium scale systems while ‘managers of managers’, such as Netcool from IBM, are used in large systems, gathering and collating reports from other managers.</a:t>
            </a:r>
          </a:p>
          <a:p>
            <a:endParaRPr lang="en-NZ"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7" y="1144800"/>
            <a:ext cx="2196000" cy="1646090"/>
          </a:xfrm>
          <a:prstGeom prst="rect">
            <a:avLst/>
          </a:prstGeom>
          <a:noFill/>
          <a:ln>
            <a:solidFill>
              <a:srgbClr val="414B56"/>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1144800"/>
            <a:ext cx="5256584" cy="3450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947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SNMPc home page</a:t>
            </a:r>
            <a:endParaRPr lang="en-NZ" dirty="0"/>
          </a:p>
        </p:txBody>
      </p:sp>
      <p:sp>
        <p:nvSpPr>
          <p:cNvPr id="3" name="Text Placeholder 2"/>
          <p:cNvSpPr>
            <a:spLocks noGrp="1"/>
          </p:cNvSpPr>
          <p:nvPr>
            <p:ph type="body" sz="quarter" idx="13"/>
          </p:nvPr>
        </p:nvSpPr>
        <p:spPr/>
        <p:txBody>
          <a:bodyPr/>
          <a:lstStyle/>
          <a:p>
            <a:r>
              <a:rPr lang="en-US" dirty="0" smtClean="0"/>
              <a:t>SNMPc enables the operator to visualise, monitor, and manage an Aprisa SR network.</a:t>
            </a:r>
            <a:endParaRPr lang="en-NZ" dirty="0" smtClean="0"/>
          </a:p>
          <a:p>
            <a:endParaRPr lang="en-NZ" dirty="0"/>
          </a:p>
        </p:txBody>
      </p:sp>
      <p:pic>
        <p:nvPicPr>
          <p:cNvPr id="1026" name="Picture 2"/>
          <p:cNvPicPr>
            <a:picLocks noChangeArrowheads="1"/>
          </p:cNvPicPr>
          <p:nvPr/>
        </p:nvPicPr>
        <p:blipFill>
          <a:blip r:embed="rId3" cstate="print"/>
          <a:srcRect b="1135"/>
          <a:stretch>
            <a:fillRect/>
          </a:stretch>
        </p:blipFill>
        <p:spPr bwMode="auto">
          <a:xfrm>
            <a:off x="465579" y="1610138"/>
            <a:ext cx="770400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Why Castle Rock Computing SNMPc?</a:t>
            </a:r>
            <a:endParaRPr lang="en-NZ"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98941" y="1575120"/>
            <a:ext cx="1790700"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r="26005"/>
          <a:stretch>
            <a:fillRect/>
          </a:stretch>
        </p:blipFill>
        <p:spPr bwMode="auto">
          <a:xfrm>
            <a:off x="486205" y="1144800"/>
            <a:ext cx="5541371" cy="10303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381596" y="2332653"/>
            <a:ext cx="8062608" cy="4048674"/>
          </a:xfrm>
          <a:prstGeom prst="rect">
            <a:avLst/>
          </a:prstGeom>
        </p:spPr>
        <p:txBody>
          <a:bodyPr>
            <a:noAutofit/>
          </a:bodyPr>
          <a:lstStyle/>
          <a:p>
            <a:pPr>
              <a:lnSpc>
                <a:spcPct val="130000"/>
              </a:lnSpc>
              <a:spcBef>
                <a:spcPct val="20000"/>
              </a:spcBef>
              <a:spcAft>
                <a:spcPts val="600"/>
              </a:spcAft>
            </a:pPr>
            <a:r>
              <a:rPr lang="en-NZ" sz="1600" dirty="0" smtClean="0">
                <a:solidFill>
                  <a:srgbClr val="414B56"/>
                </a:solidFill>
                <a:latin typeface="Arial" pitchFamily="34" charset="0"/>
                <a:cs typeface="Arial" pitchFamily="34" charset="0"/>
              </a:rPr>
              <a:t>SNMPc is a scalable network management system application from Castle Rock Computing suitable for small to medium size enterprises. 4RF provides the SNMPc as its preferred SNMP software tool for Aprisa SR (and Aprisa XE) networks.</a:t>
            </a:r>
          </a:p>
          <a:p>
            <a:pPr>
              <a:lnSpc>
                <a:spcPct val="130000"/>
              </a:lnSpc>
              <a:spcBef>
                <a:spcPct val="20000"/>
              </a:spcBef>
              <a:spcAft>
                <a:spcPts val="600"/>
              </a:spcAft>
            </a:pPr>
            <a:r>
              <a:rPr lang="en-NZ" sz="1600" dirty="0" smtClean="0">
                <a:solidFill>
                  <a:srgbClr val="414B56"/>
                </a:solidFill>
                <a:latin typeface="Arial" pitchFamily="34" charset="0"/>
                <a:cs typeface="Arial" pitchFamily="34" charset="0"/>
              </a:rPr>
              <a:t>SNMPc can be run on a single PC in a Microsoft® Windows PC environment for small systems or expanded with server components for larger configurations.</a:t>
            </a:r>
          </a:p>
          <a:p>
            <a:pPr>
              <a:lnSpc>
                <a:spcPct val="130000"/>
              </a:lnSpc>
              <a:spcBef>
                <a:spcPct val="20000"/>
              </a:spcBef>
            </a:pPr>
            <a:r>
              <a:rPr lang="en-NZ" sz="1600" dirty="0" smtClean="0">
                <a:solidFill>
                  <a:srgbClr val="414B56"/>
                </a:solidFill>
                <a:latin typeface="Arial" pitchFamily="34" charset="0"/>
                <a:cs typeface="Arial" pitchFamily="34" charset="0"/>
              </a:rPr>
              <a:t>In addition to common management functions SNMPc provides: </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 map mnemonic to help visualise the network geographic layout</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Event notifications via email or SMS to engineers or helpdesk staff </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Polling, reporting, and scripting – network performance and service availability can be monitored with scheduled reports driven by customer specific scripts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OEM and demonstration versions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Aprisa SR actions and alarms with SNMPc</a:t>
            </a:r>
            <a:endParaRPr lang="en-NZ" dirty="0"/>
          </a:p>
        </p:txBody>
      </p:sp>
      <p:sp>
        <p:nvSpPr>
          <p:cNvPr id="4" name="Text Placeholder 2"/>
          <p:cNvSpPr txBox="1">
            <a:spLocks/>
          </p:cNvSpPr>
          <p:nvPr/>
        </p:nvSpPr>
        <p:spPr>
          <a:xfrm>
            <a:off x="381594" y="1144800"/>
            <a:ext cx="7848005" cy="5236528"/>
          </a:xfrm>
          <a:prstGeom prst="rect">
            <a:avLst/>
          </a:prstGeom>
        </p:spPr>
        <p:txBody>
          <a:bodyPr>
            <a:noAutofit/>
          </a:bodyPr>
          <a:lstStyle/>
          <a:p>
            <a:pPr>
              <a:lnSpc>
                <a:spcPct val="130000"/>
              </a:lnSpc>
              <a:spcBef>
                <a:spcPct val="20000"/>
              </a:spcBef>
              <a:spcAft>
                <a:spcPts val="600"/>
              </a:spcAft>
            </a:pPr>
            <a:r>
              <a:rPr lang="en-NZ" sz="1600" dirty="0" smtClean="0">
                <a:solidFill>
                  <a:srgbClr val="414B56"/>
                </a:solidFill>
                <a:latin typeface="Arial" pitchFamily="34" charset="0"/>
                <a:cs typeface="Arial" pitchFamily="34" charset="0"/>
              </a:rPr>
              <a:t>The Aprisa SR supports SNMP version v2c RFC 1213. Once the Aprisa SR MIB modules have been compiled they become visible in the SNMPc MIB Browser, allowing the management application to view or set the element parameters that are specified in the MIB. These parameters can be displayed in tables or graphs.</a:t>
            </a:r>
          </a:p>
          <a:p>
            <a:pPr>
              <a:lnSpc>
                <a:spcPct val="130000"/>
              </a:lnSpc>
              <a:spcBef>
                <a:spcPct val="20000"/>
              </a:spcBef>
              <a:spcAft>
                <a:spcPts val="600"/>
              </a:spcAft>
            </a:pPr>
            <a:r>
              <a:rPr lang="en-NZ" sz="1600" dirty="0" smtClean="0">
                <a:solidFill>
                  <a:srgbClr val="414B56"/>
                </a:solidFill>
                <a:latin typeface="Arial" pitchFamily="34" charset="0"/>
                <a:cs typeface="Arial" pitchFamily="34" charset="0"/>
              </a:rPr>
              <a:t>If an alarm or other event occurs, the Aprisa SR sends a message trap to notify the SNMP server. The required alarm trips can be configured in the Aprisa SR using the SuperVisor management application or via SNMP itself. Standard and customer definable tools are provided by SNMPc to enable defined actions to be taken for each type of reported fault condition.</a:t>
            </a:r>
          </a:p>
          <a:p>
            <a:pPr>
              <a:lnSpc>
                <a:spcPct val="130000"/>
              </a:lnSpc>
              <a:spcBef>
                <a:spcPct val="20000"/>
              </a:spcBef>
            </a:pPr>
            <a:r>
              <a:rPr lang="en-NZ" sz="1600" dirty="0" smtClean="0">
                <a:solidFill>
                  <a:srgbClr val="414B56"/>
                </a:solidFill>
                <a:latin typeface="Arial" pitchFamily="34" charset="0"/>
                <a:cs typeface="Arial" pitchFamily="34" charset="0"/>
              </a:rPr>
              <a:t>As well as checking internal faults, integrating the Aprisa SR with SNMPc means that site conditions can be monitored, for instance:</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 temperature of more than 35°C could indicate an overheating machine room</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An Ethernet or serial port not receiving data within a certain time could indicate possible RTU failure or disconnection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1193</Words>
  <Application>Microsoft Office PowerPoint</Application>
  <PresentationFormat>On-screen Show (4:3)</PresentationFormat>
  <Paragraphs>87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Aprisa SR</vt:lpstr>
      <vt:lpstr>Aprisa SR SNMP and SNMPc</vt:lpstr>
      <vt:lpstr>What is SNMP?</vt:lpstr>
      <vt:lpstr>More about SNMP</vt:lpstr>
      <vt:lpstr>Why use SNMP?</vt:lpstr>
      <vt:lpstr>Network operations centres</vt:lpstr>
      <vt:lpstr>SNMPc home page</vt:lpstr>
      <vt:lpstr>Why Castle Rock Computing SNMPc?</vt:lpstr>
      <vt:lpstr>Aprisa SR actions and alarms with SNMPc</vt:lpstr>
      <vt:lpstr>Element table format</vt:lpstr>
      <vt:lpstr>Parameter graphing</vt:lpstr>
      <vt:lpstr>Statistics gathering</vt:lpstr>
      <vt:lpstr>Other SNMP and SNMPc considerations</vt:lpstr>
      <vt:lpstr>FAQs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 Dibben</dc:creator>
  <cp:lastModifiedBy>nicky dibben</cp:lastModifiedBy>
  <cp:revision>78</cp:revision>
  <dcterms:created xsi:type="dcterms:W3CDTF">2010-03-16T11:59:34Z</dcterms:created>
  <dcterms:modified xsi:type="dcterms:W3CDTF">2012-07-04T16:04:41Z</dcterms:modified>
</cp:coreProperties>
</file>