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7" r:id="rId2"/>
    <p:sldId id="301" r:id="rId3"/>
    <p:sldId id="302" r:id="rId4"/>
    <p:sldId id="307" r:id="rId5"/>
    <p:sldId id="310" r:id="rId6"/>
    <p:sldId id="303" r:id="rId7"/>
    <p:sldId id="309" r:id="rId8"/>
    <p:sldId id="305" r:id="rId9"/>
    <p:sldId id="312" r:id="rId10"/>
    <p:sldId id="313" r:id="rId11"/>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Smith" initials="P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4B56"/>
    <a:srgbClr val="F63E3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66" autoAdjust="0"/>
  </p:normalViewPr>
  <p:slideViewPr>
    <p:cSldViewPr snapToGrid="0">
      <p:cViewPr varScale="1">
        <p:scale>
          <a:sx n="85" d="100"/>
          <a:sy n="85"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520" y="-78"/>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B5EDD9-6C05-4726-9878-63134A5D8DBF}" type="datetimeFigureOut">
              <a:rPr lang="en-GB" smtClean="0"/>
              <a:pPr/>
              <a:t>04/07/2012</a:t>
            </a:fld>
            <a:endParaRPr lang="en-GB" dirty="0"/>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DBCAC43B-DE4E-488C-89A2-E44FEF12DF8A}" type="slidenum">
              <a:rPr lang="en-GB" smtClean="0"/>
              <a:pPr/>
              <a:t>‹#›</a:t>
            </a:fld>
            <a:endParaRPr lang="en-GB" dirty="0"/>
          </a:p>
        </p:txBody>
      </p:sp>
    </p:spTree>
    <p:extLst>
      <p:ext uri="{BB962C8B-B14F-4D97-AF65-F5344CB8AC3E}">
        <p14:creationId xmlns="" xmlns:p14="http://schemas.microsoft.com/office/powerpoint/2010/main" val="1431260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BF860D81-D09C-4141-9EF9-5CE7861A1742}" type="datetimeFigureOut">
              <a:rPr lang="en-US" smtClean="0"/>
              <a:pPr/>
              <a:t>7/4/2012</a:t>
            </a:fld>
            <a:endParaRPr lang="en-GB"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C9C50FA-05E4-41B8-B60C-952291ACD9B0}" type="slidenum">
              <a:rPr lang="en-GB" smtClean="0"/>
              <a:pPr/>
              <a:t>‹#›</a:t>
            </a:fld>
            <a:endParaRPr lang="en-GB" dirty="0"/>
          </a:p>
        </p:txBody>
      </p:sp>
    </p:spTree>
    <p:extLst>
      <p:ext uri="{BB962C8B-B14F-4D97-AF65-F5344CB8AC3E}">
        <p14:creationId xmlns="" xmlns:p14="http://schemas.microsoft.com/office/powerpoint/2010/main" val="121254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30A9576-6BAC-4C8F-9DA2-E7AE38DBFC8D}" type="slidenum">
              <a:rPr lang="en-GB" smtClean="0">
                <a:latin typeface="Arial" pitchFamily="34" charset="0"/>
              </a:rPr>
              <a:pPr/>
              <a:t>1</a:t>
            </a:fld>
            <a:endParaRPr lang="en-GB" dirty="0"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AU" dirty="0"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10</a:t>
            </a:fld>
            <a:endParaRPr lang="en-GB" dirty="0"/>
          </a:p>
        </p:txBody>
      </p:sp>
    </p:spTree>
    <p:extLst>
      <p:ext uri="{BB962C8B-B14F-4D97-AF65-F5344CB8AC3E}">
        <p14:creationId xmlns="" xmlns:p14="http://schemas.microsoft.com/office/powerpoint/2010/main" val="72921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49B7CDF-C191-4C0F-B404-03F174735D93}" type="slidenum">
              <a:rPr lang="en-GB" smtClean="0">
                <a:latin typeface="Arial" pitchFamily="34" charset="0"/>
              </a:rPr>
              <a:pPr/>
              <a:t>2</a:t>
            </a:fld>
            <a:endParaRPr lang="en-GB" dirty="0"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AU"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3</a:t>
            </a:fld>
            <a:endParaRPr lang="en-GB" dirty="0"/>
          </a:p>
        </p:txBody>
      </p:sp>
    </p:spTree>
    <p:extLst>
      <p:ext uri="{BB962C8B-B14F-4D97-AF65-F5344CB8AC3E}">
        <p14:creationId xmlns="" xmlns:p14="http://schemas.microsoft.com/office/powerpoint/2010/main" val="808668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4</a:t>
            </a:fld>
            <a:endParaRPr lang="en-GB" dirty="0"/>
          </a:p>
        </p:txBody>
      </p:sp>
    </p:spTree>
    <p:extLst>
      <p:ext uri="{BB962C8B-B14F-4D97-AF65-F5344CB8AC3E}">
        <p14:creationId xmlns="" xmlns:p14="http://schemas.microsoft.com/office/powerpoint/2010/main" val="213953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Warren</a:t>
            </a:r>
            <a:r>
              <a:rPr lang="en-NZ" baseline="0" dirty="0" smtClean="0"/>
              <a:t> Lane B has coverage calculated as a base station using an omni antenna</a:t>
            </a:r>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6</a:t>
            </a:fld>
            <a:endParaRPr lang="en-GB" dirty="0"/>
          </a:p>
        </p:txBody>
      </p:sp>
    </p:spTree>
    <p:extLst>
      <p:ext uri="{BB962C8B-B14F-4D97-AF65-F5344CB8AC3E}">
        <p14:creationId xmlns="" xmlns:p14="http://schemas.microsoft.com/office/powerpoint/2010/main" val="945221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7</a:t>
            </a:fld>
            <a:endParaRPr lang="en-GB" dirty="0"/>
          </a:p>
        </p:txBody>
      </p:sp>
    </p:spTree>
    <p:extLst>
      <p:ext uri="{BB962C8B-B14F-4D97-AF65-F5344CB8AC3E}">
        <p14:creationId xmlns="" xmlns:p14="http://schemas.microsoft.com/office/powerpoint/2010/main" val="2543000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8</a:t>
            </a:fld>
            <a:endParaRPr lang="en-GB" dirty="0"/>
          </a:p>
        </p:txBody>
      </p:sp>
    </p:spTree>
    <p:extLst>
      <p:ext uri="{BB962C8B-B14F-4D97-AF65-F5344CB8AC3E}">
        <p14:creationId xmlns="" xmlns:p14="http://schemas.microsoft.com/office/powerpoint/2010/main" val="73614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9</a:t>
            </a:fld>
            <a:endParaRPr lang="en-GB" dirty="0"/>
          </a:p>
        </p:txBody>
      </p:sp>
    </p:spTree>
    <p:extLst>
      <p:ext uri="{BB962C8B-B14F-4D97-AF65-F5344CB8AC3E}">
        <p14:creationId xmlns="" xmlns:p14="http://schemas.microsoft.com/office/powerpoint/2010/main" val="4148164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50" descr="background"/>
          <p:cNvPicPr>
            <a:picLocks noChangeAspect="1" noChangeArrowheads="1"/>
          </p:cNvPicPr>
          <p:nvPr userDrawn="1"/>
        </p:nvPicPr>
        <p:blipFill>
          <a:blip r:embed="rId2" cstate="screen"/>
          <a:srcRect t="8333" b="41667"/>
          <a:stretch>
            <a:fillRect/>
          </a:stretch>
        </p:blipFill>
        <p:spPr bwMode="auto">
          <a:xfrm>
            <a:off x="0" y="1143000"/>
            <a:ext cx="9144000" cy="2286000"/>
          </a:xfrm>
          <a:prstGeom prst="rect">
            <a:avLst/>
          </a:prstGeom>
          <a:noFill/>
        </p:spPr>
      </p:pic>
      <p:pic>
        <p:nvPicPr>
          <p:cNvPr id="11" name="Picture 32" descr="4RFLogoCMYKColour"/>
          <p:cNvPicPr>
            <a:picLocks noChangeAspect="1" noChangeArrowheads="1"/>
          </p:cNvPicPr>
          <p:nvPr userDrawn="1"/>
        </p:nvPicPr>
        <p:blipFill>
          <a:blip r:embed="rId3" cstate="screen"/>
          <a:srcRect/>
          <a:stretch>
            <a:fillRect/>
          </a:stretch>
        </p:blipFill>
        <p:spPr bwMode="auto">
          <a:xfrm>
            <a:off x="152400" y="1828800"/>
            <a:ext cx="1676400" cy="450850"/>
          </a:xfrm>
          <a:prstGeom prst="rect">
            <a:avLst/>
          </a:prstGeom>
          <a:noFill/>
        </p:spPr>
      </p:pic>
      <p:sp>
        <p:nvSpPr>
          <p:cNvPr id="2" name="Title 1"/>
          <p:cNvSpPr>
            <a:spLocks noGrp="1"/>
          </p:cNvSpPr>
          <p:nvPr>
            <p:ph type="ctrTitle"/>
          </p:nvPr>
        </p:nvSpPr>
        <p:spPr>
          <a:xfrm>
            <a:off x="763200" y="2145600"/>
            <a:ext cx="5335200" cy="381600"/>
          </a:xfrm>
        </p:spPr>
        <p:txBody>
          <a:bodyPr>
            <a:noAutofit/>
          </a:bodyPr>
          <a:lstStyle>
            <a:lvl1pPr algn="l">
              <a:defRPr sz="2400">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63200" y="2516400"/>
            <a:ext cx="5335200" cy="687600"/>
          </a:xfrm>
        </p:spPr>
        <p:txBody>
          <a:bodyPr>
            <a:normAutofit/>
          </a:bodyPr>
          <a:lstStyle>
            <a:lvl1pPr marL="0" indent="0" algn="l">
              <a:buFont typeface="Arial" pitchFamily="34" charset="0"/>
              <a:buNone/>
              <a:defRPr sz="1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Line 39"/>
          <p:cNvSpPr>
            <a:spLocks noChangeShapeType="1"/>
          </p:cNvSpPr>
          <p:nvPr userDrawn="1"/>
        </p:nvSpPr>
        <p:spPr bwMode="white">
          <a:xfrm flipV="1">
            <a:off x="6438900" y="952500"/>
            <a:ext cx="0" cy="2667000"/>
          </a:xfrm>
          <a:prstGeom prst="line">
            <a:avLst/>
          </a:prstGeom>
          <a:noFill/>
          <a:ln w="76200">
            <a:solidFill>
              <a:schemeClr val="bg1"/>
            </a:solidFill>
            <a:round/>
            <a:headEnd/>
            <a:tailEnd/>
          </a:ln>
        </p:spPr>
        <p:txBody>
          <a:bodyPr wrap="none" anchor="ctr"/>
          <a:lstStyle/>
          <a:p>
            <a:endParaRPr lang="en-GB" dirty="0"/>
          </a:p>
        </p:txBody>
      </p:sp>
      <p:sp>
        <p:nvSpPr>
          <p:cNvPr id="13" name="Line 40"/>
          <p:cNvSpPr>
            <a:spLocks noChangeShapeType="1"/>
          </p:cNvSpPr>
          <p:nvPr userDrawn="1"/>
        </p:nvSpPr>
        <p:spPr bwMode="white">
          <a:xfrm flipV="1">
            <a:off x="8801100" y="952500"/>
            <a:ext cx="0" cy="2667000"/>
          </a:xfrm>
          <a:prstGeom prst="line">
            <a:avLst/>
          </a:prstGeom>
          <a:noFill/>
          <a:ln w="76200">
            <a:solidFill>
              <a:schemeClr val="bg1"/>
            </a:solidFill>
            <a:round/>
            <a:headEnd/>
            <a:tailEnd/>
          </a:ln>
        </p:spPr>
        <p:txBody>
          <a:bodyPr wrap="none" anchor="ctr"/>
          <a:lstStyle/>
          <a:p>
            <a:endParaRPr lang="en-GB" dirty="0"/>
          </a:p>
        </p:txBody>
      </p:sp>
      <p:pic>
        <p:nvPicPr>
          <p:cNvPr id="14" name="Picture 38" descr="4RFLogoCMYKColour1"/>
          <p:cNvPicPr>
            <a:picLocks noChangeAspect="1" noChangeArrowheads="1"/>
          </p:cNvPicPr>
          <p:nvPr userDrawn="1"/>
        </p:nvPicPr>
        <p:blipFill>
          <a:blip r:embed="rId4" cstate="screen"/>
          <a:srcRect/>
          <a:stretch>
            <a:fillRect/>
          </a:stretch>
        </p:blipFill>
        <p:spPr bwMode="auto">
          <a:xfrm>
            <a:off x="6527800" y="5240338"/>
            <a:ext cx="1854200" cy="500062"/>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7"/>
          <p:cNvSpPr>
            <a:spLocks noGrp="1"/>
          </p:cNvSpPr>
          <p:nvPr>
            <p:ph type="body" sz="quarter" idx="13"/>
          </p:nvPr>
        </p:nvSpPr>
        <p:spPr>
          <a:xfrm>
            <a:off x="381600" y="1144801"/>
            <a:ext cx="8048052" cy="4927405"/>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eft graph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Picture Placeholder 8"/>
          <p:cNvSpPr>
            <a:spLocks noGrp="1"/>
          </p:cNvSpPr>
          <p:nvPr>
            <p:ph type="pic" sz="quarter" idx="13"/>
          </p:nvPr>
        </p:nvSpPr>
        <p:spPr>
          <a:xfrm>
            <a:off x="5000400" y="1143001"/>
            <a:ext cx="3428997" cy="2643190"/>
          </a:xfrm>
        </p:spPr>
        <p:txBody>
          <a:bodyPr/>
          <a:lstStyle/>
          <a:p>
            <a:endParaRPr lang="en-GB" dirty="0"/>
          </a:p>
        </p:txBody>
      </p:sp>
      <p:sp>
        <p:nvSpPr>
          <p:cNvPr id="11" name="Text Placeholder 10"/>
          <p:cNvSpPr>
            <a:spLocks noGrp="1"/>
          </p:cNvSpPr>
          <p:nvPr>
            <p:ph type="body" sz="quarter" idx="14"/>
          </p:nvPr>
        </p:nvSpPr>
        <p:spPr>
          <a:xfrm>
            <a:off x="381600" y="1144800"/>
            <a:ext cx="4286250" cy="4786312"/>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eft rabl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1" name="Text Placeholder 10"/>
          <p:cNvSpPr>
            <a:spLocks noGrp="1"/>
          </p:cNvSpPr>
          <p:nvPr>
            <p:ph type="body" sz="quarter" idx="14"/>
          </p:nvPr>
        </p:nvSpPr>
        <p:spPr>
          <a:xfrm>
            <a:off x="381600" y="1144800"/>
            <a:ext cx="4286250" cy="4786312"/>
          </a:xfrm>
        </p:spPr>
        <p:txBody>
          <a:bodyPr/>
          <a:lstStyle/>
          <a:p>
            <a:pPr lvl="0"/>
            <a:r>
              <a:rPr lang="en-US" dirty="0" smtClean="0"/>
              <a:t>Click to edit Master text styles</a:t>
            </a:r>
          </a:p>
          <a:p>
            <a:pPr lvl="1"/>
            <a:r>
              <a:rPr lang="en-US" dirty="0" smtClean="0"/>
              <a:t>Second level</a:t>
            </a:r>
          </a:p>
        </p:txBody>
      </p:sp>
      <p:sp>
        <p:nvSpPr>
          <p:cNvPr id="6" name="Table Placeholder 5"/>
          <p:cNvSpPr>
            <a:spLocks noGrp="1"/>
          </p:cNvSpPr>
          <p:nvPr>
            <p:ph type="tbl" sz="quarter" idx="15"/>
          </p:nvPr>
        </p:nvSpPr>
        <p:spPr>
          <a:xfrm>
            <a:off x="5000628" y="1143000"/>
            <a:ext cx="3571872" cy="3714750"/>
          </a:xfrm>
        </p:spPr>
        <p:txBody>
          <a:bodyPr/>
          <a:lstStyle/>
          <a:p>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left tex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3"/>
          </p:nvPr>
        </p:nvSpPr>
        <p:spPr>
          <a:xfrm>
            <a:off x="4572000" y="1144800"/>
            <a:ext cx="3857625" cy="4429125"/>
          </a:xfrm>
        </p:spPr>
        <p:txBody>
          <a:body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4"/>
          </p:nvPr>
        </p:nvSpPr>
        <p:spPr>
          <a:xfrm>
            <a:off x="381600" y="1144800"/>
            <a:ext cx="3786188" cy="3143250"/>
          </a:xfrm>
        </p:spPr>
        <p:txBody>
          <a:bodyPr/>
          <a:lstStyle/>
          <a:p>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7" name="Picture Placeholder 6"/>
          <p:cNvSpPr>
            <a:spLocks noGrp="1"/>
          </p:cNvSpPr>
          <p:nvPr>
            <p:ph type="pic" sz="quarter" idx="13"/>
          </p:nvPr>
        </p:nvSpPr>
        <p:spPr>
          <a:xfrm>
            <a:off x="381600" y="1144800"/>
            <a:ext cx="8143875" cy="5143500"/>
          </a:xfrm>
        </p:spPr>
        <p:txBody>
          <a:bodyPr/>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bov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381600" y="1144800"/>
            <a:ext cx="8143875" cy="2643190"/>
          </a:xfrm>
        </p:spPr>
        <p:txBody>
          <a:bodyPr/>
          <a:lstStyle/>
          <a:p>
            <a:pPr lvl="0"/>
            <a:r>
              <a:rPr lang="en-US" dirty="0" smtClean="0"/>
              <a:t>Click to edit Master text styles</a:t>
            </a:r>
          </a:p>
          <a:p>
            <a:pPr lvl="1"/>
            <a:r>
              <a:rPr lang="en-US" dirty="0" smtClean="0"/>
              <a:t>Second level</a:t>
            </a:r>
          </a:p>
        </p:txBody>
      </p:sp>
      <p:sp>
        <p:nvSpPr>
          <p:cNvPr id="9" name="Picture Placeholder 8"/>
          <p:cNvSpPr>
            <a:spLocks noGrp="1"/>
          </p:cNvSpPr>
          <p:nvPr>
            <p:ph type="pic" sz="quarter" idx="14"/>
          </p:nvPr>
        </p:nvSpPr>
        <p:spPr>
          <a:xfrm>
            <a:off x="381600" y="4000500"/>
            <a:ext cx="8143875" cy="2143125"/>
          </a:xfrm>
        </p:spPr>
        <p:txBody>
          <a:bodyPr/>
          <a:lstStyle/>
          <a:p>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a:xfrm>
            <a:off x="762000" y="6553200"/>
            <a:ext cx="4038600" cy="304800"/>
          </a:xfrm>
          <a:prstGeom prst="rect">
            <a:avLst/>
          </a:prstGeom>
        </p:spPr>
        <p:txBody>
          <a:bodyPr/>
          <a:lstStyle>
            <a:lvl1pPr>
              <a:defRPr/>
            </a:lvl1pPr>
          </a:lstStyle>
          <a:p>
            <a:pPr>
              <a:defRPr/>
            </a:pPr>
            <a:r>
              <a:rPr lang="en-GB" dirty="0" smtClean="0"/>
              <a:t>© 2011 4RF | Confidential</a:t>
            </a:r>
            <a:endParaRPr lang="en-GB" dirty="0"/>
          </a:p>
        </p:txBody>
      </p:sp>
      <p:sp>
        <p:nvSpPr>
          <p:cNvPr id="5" name="Slide Number Placeholder 6"/>
          <p:cNvSpPr>
            <a:spLocks noGrp="1"/>
          </p:cNvSpPr>
          <p:nvPr>
            <p:ph type="sldNum" sz="quarter" idx="12"/>
          </p:nvPr>
        </p:nvSpPr>
        <p:spPr>
          <a:xfrm>
            <a:off x="381000" y="6553200"/>
            <a:ext cx="361950" cy="304800"/>
          </a:xfrm>
          <a:prstGeom prst="rect">
            <a:avLst/>
          </a:prstGeom>
        </p:spPr>
        <p:txBody>
          <a:bodyPr/>
          <a:lstStyle>
            <a:lvl1pPr>
              <a:defRPr/>
            </a:lvl1pPr>
          </a:lstStyle>
          <a:p>
            <a:pPr>
              <a:defRPr/>
            </a:pPr>
            <a:fld id="{7437B22F-F6BE-4269-B34C-B4232F47312E}" type="slidenum">
              <a:rPr lang="en-GB"/>
              <a:pPr>
                <a:defRPr/>
              </a:pPr>
              <a:t>‹#›</a:t>
            </a:fld>
            <a:endParaRPr lang="en-GB"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600" y="360000"/>
            <a:ext cx="8229600" cy="4032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81600" y="1144800"/>
            <a:ext cx="8229600" cy="5180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7" name="Line 26"/>
          <p:cNvSpPr>
            <a:spLocks noChangeShapeType="1"/>
          </p:cNvSpPr>
          <p:nvPr userDrawn="1"/>
        </p:nvSpPr>
        <p:spPr bwMode="auto">
          <a:xfrm>
            <a:off x="381000" y="6442075"/>
            <a:ext cx="8229600" cy="0"/>
          </a:xfrm>
          <a:prstGeom prst="line">
            <a:avLst/>
          </a:prstGeom>
          <a:noFill/>
          <a:ln w="9525">
            <a:solidFill>
              <a:srgbClr val="C8C8C8"/>
            </a:solidFill>
            <a:round/>
            <a:headEnd/>
            <a:tailEnd/>
          </a:ln>
        </p:spPr>
        <p:txBody>
          <a:bodyPr wrap="none" anchor="ctr"/>
          <a:lstStyle/>
          <a:p>
            <a:endParaRPr lang="en-GB" dirty="0"/>
          </a:p>
        </p:txBody>
      </p:sp>
      <p:pic>
        <p:nvPicPr>
          <p:cNvPr id="8" name="Picture 22" descr="4RFLogoCMYKColour1"/>
          <p:cNvPicPr>
            <a:picLocks noChangeAspect="1" noChangeArrowheads="1"/>
          </p:cNvPicPr>
          <p:nvPr userDrawn="1"/>
        </p:nvPicPr>
        <p:blipFill>
          <a:blip r:embed="rId10" cstate="screen"/>
          <a:srcRect/>
          <a:stretch>
            <a:fillRect/>
          </a:stretch>
        </p:blipFill>
        <p:spPr bwMode="auto">
          <a:xfrm>
            <a:off x="7762875" y="6508750"/>
            <a:ext cx="879475" cy="241300"/>
          </a:xfrm>
          <a:prstGeom prst="rect">
            <a:avLst/>
          </a:prstGeom>
          <a:noFill/>
        </p:spPr>
      </p:pic>
      <p:pic>
        <p:nvPicPr>
          <p:cNvPr id="9" name="Picture 25" descr="background"/>
          <p:cNvPicPr>
            <a:picLocks noChangeAspect="1" noChangeArrowheads="1"/>
          </p:cNvPicPr>
          <p:nvPr userDrawn="1"/>
        </p:nvPicPr>
        <p:blipFill>
          <a:blip r:embed="rId11" cstate="screen"/>
          <a:srcRect t="8333" b="41667"/>
          <a:stretch>
            <a:fillRect/>
          </a:stretch>
        </p:blipFill>
        <p:spPr bwMode="auto">
          <a:xfrm>
            <a:off x="8839200" y="1143000"/>
            <a:ext cx="304800" cy="2286000"/>
          </a:xfrm>
          <a:prstGeom prst="rect">
            <a:avLst/>
          </a:prstGeom>
          <a:noFill/>
        </p:spPr>
      </p:pic>
      <p:sp>
        <p:nvSpPr>
          <p:cNvPr id="16" name="Rectangle 27"/>
          <p:cNvSpPr>
            <a:spLocks noChangeArrowheads="1"/>
          </p:cNvSpPr>
          <p:nvPr userDrawn="1"/>
        </p:nvSpPr>
        <p:spPr bwMode="auto">
          <a:xfrm>
            <a:off x="381600" y="6553200"/>
            <a:ext cx="4443442" cy="161948"/>
          </a:xfrm>
          <a:prstGeom prst="rect">
            <a:avLst/>
          </a:prstGeom>
          <a:noFill/>
          <a:ln w="9525">
            <a:noFill/>
            <a:miter lim="800000"/>
            <a:headEnd/>
            <a:tailEnd/>
          </a:ln>
        </p:spPr>
        <p:txBody>
          <a:bodyPr lIns="0" tIns="0" rIns="0" bIns="0"/>
          <a:lstStyle/>
          <a:p>
            <a:pPr>
              <a:spcBef>
                <a:spcPct val="0"/>
              </a:spcBef>
            </a:pPr>
            <a:fld id="{A3FB1417-E45E-47B1-83B3-EA07AABD860D}" type="slidenum">
              <a:rPr lang="en-GB" sz="1000" smtClean="0">
                <a:solidFill>
                  <a:srgbClr val="565656"/>
                </a:solidFill>
                <a:latin typeface="Arial" pitchFamily="34" charset="0"/>
                <a:cs typeface="Arial" pitchFamily="34" charset="0"/>
              </a:rPr>
              <a:pPr>
                <a:spcBef>
                  <a:spcPct val="0"/>
                </a:spcBef>
              </a:pPr>
              <a:t>‹#›</a:t>
            </a:fld>
            <a:r>
              <a:rPr lang="en-GB" sz="1000" dirty="0" smtClean="0">
                <a:solidFill>
                  <a:srgbClr val="565656"/>
                </a:solidFill>
                <a:latin typeface="Arial" pitchFamily="34" charset="0"/>
                <a:cs typeface="Arial" pitchFamily="34" charset="0"/>
              </a:rPr>
              <a:t>	© 2011 </a:t>
            </a:r>
            <a:r>
              <a:rPr lang="en-GB" sz="1000" dirty="0">
                <a:solidFill>
                  <a:srgbClr val="565656"/>
                </a:solidFill>
                <a:latin typeface="Arial" pitchFamily="34" charset="0"/>
                <a:cs typeface="Arial" pitchFamily="34" charset="0"/>
              </a:rPr>
              <a:t>4RF | </a:t>
            </a:r>
            <a:r>
              <a:rPr lang="en-GB" sz="1000" dirty="0" smtClean="0">
                <a:solidFill>
                  <a:srgbClr val="565656"/>
                </a:solidFill>
                <a:latin typeface="Arial" pitchFamily="34" charset="0"/>
                <a:cs typeface="Arial" pitchFamily="34" charset="0"/>
              </a:rPr>
              <a:t>Confidential	</a:t>
            </a:r>
            <a:endParaRPr lang="en-GB" sz="1000" dirty="0">
              <a:solidFill>
                <a:srgbClr val="565656"/>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5" r:id="rId5"/>
    <p:sldLayoutId id="2147483654" r:id="rId6"/>
    <p:sldLayoutId id="2147483656" r:id="rId7"/>
    <p:sldLayoutId id="2147483658" r:id="rId8"/>
  </p:sldLayoutIdLst>
  <p:hf hdr="0" ftr="0"/>
  <p:txStyles>
    <p:titleStyle>
      <a:lvl1pPr algn="l" defTabSz="914400" rtl="0" eaLnBrk="1" latinLnBrk="0" hangingPunct="1">
        <a:spcBef>
          <a:spcPct val="0"/>
        </a:spcBef>
        <a:buNone/>
        <a:defRPr sz="2400" kern="1200">
          <a:solidFill>
            <a:srgbClr val="F63E3E"/>
          </a:solidFill>
          <a:latin typeface="Arial" pitchFamily="34" charset="0"/>
          <a:ea typeface="+mj-ea"/>
          <a:cs typeface="Arial" pitchFamily="34" charset="0"/>
        </a:defRPr>
      </a:lvl1pPr>
    </p:titleStyle>
    <p:bodyStyle>
      <a:lvl1pPr marL="0" indent="0" algn="l" defTabSz="914400" rtl="0" eaLnBrk="1" latinLnBrk="0" hangingPunct="1">
        <a:lnSpc>
          <a:spcPct val="130000"/>
        </a:lnSpc>
        <a:spcBef>
          <a:spcPct val="20000"/>
        </a:spcBef>
        <a:buFont typeface="Arial" pitchFamily="34" charset="0"/>
        <a:buNone/>
        <a:defRPr sz="1600" kern="1200">
          <a:solidFill>
            <a:srgbClr val="414B56"/>
          </a:solidFill>
          <a:latin typeface="Arial" pitchFamily="34" charset="0"/>
          <a:ea typeface="+mn-ea"/>
          <a:cs typeface="Arial" pitchFamily="34" charset="0"/>
        </a:defRPr>
      </a:lvl1pPr>
      <a:lvl2pPr marL="381600" indent="-190800" algn="l" defTabSz="914400" rtl="0" eaLnBrk="1" latinLnBrk="0" hangingPunct="1">
        <a:lnSpc>
          <a:spcPct val="130000"/>
        </a:lnSpc>
        <a:spcBef>
          <a:spcPct val="20000"/>
        </a:spcBef>
        <a:buClr>
          <a:srgbClr val="F63E3E"/>
        </a:buClr>
        <a:buFont typeface="Arial" pitchFamily="34" charset="0"/>
        <a:buChar char="•"/>
        <a:defRPr sz="1600" kern="1200">
          <a:solidFill>
            <a:srgbClr val="414B56"/>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62000" y="2146300"/>
            <a:ext cx="5543550" cy="381000"/>
          </a:xfrm>
        </p:spPr>
        <p:txBody>
          <a:bodyPr/>
          <a:lstStyle/>
          <a:p>
            <a:pPr eaLnBrk="1" hangingPunct="1"/>
            <a:r>
              <a:rPr lang="en-GB" dirty="0" smtClean="0"/>
              <a:t>Aprisa SR</a:t>
            </a:r>
          </a:p>
        </p:txBody>
      </p:sp>
      <p:sp>
        <p:nvSpPr>
          <p:cNvPr id="8195" name="Rectangle 3"/>
          <p:cNvSpPr>
            <a:spLocks noGrp="1" noChangeArrowheads="1"/>
          </p:cNvSpPr>
          <p:nvPr>
            <p:ph type="subTitle" idx="1"/>
          </p:nvPr>
        </p:nvSpPr>
        <p:spPr/>
        <p:txBody>
          <a:bodyPr/>
          <a:lstStyle/>
          <a:p>
            <a:pPr marL="0" indent="0" eaLnBrk="1" hangingPunct="1"/>
            <a:r>
              <a:rPr lang="en-GB" dirty="0" smtClean="0"/>
              <a:t>Coverage, path, and network planning</a:t>
            </a:r>
          </a:p>
        </p:txBody>
      </p:sp>
      <p:sp>
        <p:nvSpPr>
          <p:cNvPr id="8196" name="Rectangle 4"/>
          <p:cNvSpPr>
            <a:spLocks noChangeArrowheads="1"/>
          </p:cNvSpPr>
          <p:nvPr/>
        </p:nvSpPr>
        <p:spPr bwMode="auto">
          <a:xfrm>
            <a:off x="6046788" y="4492625"/>
            <a:ext cx="184150" cy="457200"/>
          </a:xfrm>
          <a:prstGeom prst="rect">
            <a:avLst/>
          </a:prstGeom>
          <a:noFill/>
          <a:ln w="9525">
            <a:noFill/>
            <a:miter lim="800000"/>
            <a:headEnd/>
            <a:tailEnd/>
          </a:ln>
        </p:spPr>
        <p:txBody>
          <a:bodyPr wrap="none">
            <a:spAutoFit/>
          </a:bodyPr>
          <a:lstStyle/>
          <a:p>
            <a:pPr algn="r">
              <a:spcBef>
                <a:spcPct val="0"/>
              </a:spcBef>
            </a:pPr>
            <a:endParaRPr lang="en-A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FAQs</a:t>
            </a:r>
            <a:endParaRPr lang="en-NZ" dirty="0"/>
          </a:p>
        </p:txBody>
      </p:sp>
      <p:graphicFrame>
        <p:nvGraphicFramePr>
          <p:cNvPr id="4" name="Group 21"/>
          <p:cNvGraphicFramePr>
            <a:graphicFrameLocks noGrp="1"/>
          </p:cNvGraphicFramePr>
          <p:nvPr/>
        </p:nvGraphicFramePr>
        <p:xfrm>
          <a:off x="457200" y="1171575"/>
          <a:ext cx="8042988" cy="4364419"/>
        </p:xfrm>
        <a:graphic>
          <a:graphicData uri="http://schemas.openxmlformats.org/drawingml/2006/table">
            <a:tbl>
              <a:tblPr/>
              <a:tblGrid>
                <a:gridCol w="513184"/>
                <a:gridCol w="7529804"/>
              </a:tblGrid>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chemeClr val="bg1"/>
                          </a:solidFill>
                          <a:effectLst/>
                          <a:latin typeface="Arial" charset="0"/>
                        </a:rPr>
                        <a:t>FAQ</a:t>
                      </a:r>
                    </a:p>
                  </a:txBody>
                  <a:tcPr anchor="ctr" horzOverflow="overflow">
                    <a:lnL>
                      <a:noFill/>
                    </a:lnL>
                    <a:lnR>
                      <a:noFill/>
                    </a:lnR>
                    <a:lnT>
                      <a:noFill/>
                    </a:lnT>
                    <a:lnB>
                      <a:noFill/>
                    </a:lnB>
                    <a:lnTlToBr>
                      <a:noFill/>
                    </a:lnTlToBr>
                    <a:lnBlToTr>
                      <a:noFill/>
                    </a:lnBlToTr>
                    <a:solidFill>
                      <a:srgbClr val="F63E3E"/>
                    </a:solidFill>
                  </a:tcPr>
                </a:tc>
                <a:tc>
                  <a:txBody>
                    <a:bodyPr/>
                    <a:lstStyle/>
                    <a:p>
                      <a:r>
                        <a:rPr kumimoji="0" lang="en-GB" sz="1200" b="0" i="0" u="none" strike="noStrike" kern="1200" cap="none" normalizeH="0" baseline="0" dirty="0" smtClean="0">
                          <a:ln>
                            <a:noFill/>
                          </a:ln>
                          <a:solidFill>
                            <a:schemeClr val="bg1"/>
                          </a:solidFill>
                          <a:effectLst/>
                          <a:latin typeface="Arial" charset="0"/>
                          <a:ea typeface="+mn-ea"/>
                          <a:cs typeface="+mn-cs"/>
                        </a:rPr>
                        <a:t>Coverage, path, and network planning</a:t>
                      </a:r>
                      <a:endParaRPr kumimoji="0" lang="en-GB" sz="1200" b="0" i="0" u="none" strike="noStrike" kern="1200" cap="none" normalizeH="0" baseline="0" dirty="0">
                        <a:ln>
                          <a:noFill/>
                        </a:ln>
                        <a:solidFill>
                          <a:schemeClr val="bg1"/>
                        </a:solidFill>
                        <a:effectLst/>
                        <a:latin typeface="Arial" charset="0"/>
                        <a:ea typeface="+mn-ea"/>
                        <a:cs typeface="+mn-cs"/>
                      </a:endParaRPr>
                    </a:p>
                  </a:txBody>
                  <a:tcPr anchor="ctr" horzOverflow="overflow">
                    <a:lnL>
                      <a:noFill/>
                    </a:lnL>
                    <a:lnR>
                      <a:noFill/>
                    </a:lnR>
                    <a:lnT>
                      <a:noFill/>
                    </a:lnT>
                    <a:lnB>
                      <a:noFill/>
                    </a:lnB>
                    <a:lnTlToBr>
                      <a:noFill/>
                    </a:lnTlToBr>
                    <a:lnBlToTr>
                      <a:noFill/>
                    </a:lnBlToTr>
                    <a:solidFill>
                      <a:srgbClr val="F63E3E"/>
                    </a:solidFill>
                  </a:tcPr>
                </a:tc>
              </a:tr>
              <a:tr h="2603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How many units can be linked to an Aprisa SR base station?</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An Aprisa SR network can support up to 500 devices (remote or repeater stations) within one single field area network (FAN). The ChannelScape modelling tool allows the number of outstations to be estimated.</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solidFill>
                      <a:srgbClr val="E9E9E9"/>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What range is possible?</a:t>
                      </a:r>
                    </a:p>
                  </a:txBody>
                  <a:tcPr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The range depends on site and antenna selection. Ranges in excess of 60 km are possible.</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solidFill>
                      <a:srgbClr val="E9E9E9"/>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Can all traffic types be transported simultaneously?</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solidFill>
                      <a:schemeClr val="bg1"/>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NZ" sz="1200" b="0" i="0" u="none" strike="noStrike" cap="none" normalizeH="0" baseline="0" dirty="0" smtClean="0">
                          <a:ln>
                            <a:noFill/>
                          </a:ln>
                          <a:solidFill>
                            <a:srgbClr val="414B56"/>
                          </a:solidFill>
                          <a:effectLst/>
                          <a:latin typeface="Arial" charset="0"/>
                        </a:rPr>
                        <a:t>An Aprisa SR network carries three traffic types: (1) management, (2) serial RS232 and (3) Ethernet.  All three of these traffic types are queued, buffered, and effectively multiplexed on to the same wireless channel.  All three of these traffic types can be transported simultaneously enabling the transport of both serial SCADA protocols (IEC 60 870.5.101) and Ethernet SCADA protocols (IEC 60 870.5.104) on a single network.</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solidFill>
                      <a:srgbClr val="E9E9E9"/>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NZ" sz="1200" b="0" i="0" u="none" strike="noStrike" cap="none" normalizeH="0" baseline="0" dirty="0" smtClean="0">
                          <a:ln>
                            <a:noFill/>
                          </a:ln>
                          <a:solidFill>
                            <a:srgbClr val="414B56"/>
                          </a:solidFill>
                          <a:effectLst/>
                          <a:latin typeface="Arial" charset="0"/>
                        </a:rPr>
                        <a:t>What else needs to be taken into account?</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solidFill>
                      <a:schemeClr val="bg1"/>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NZ" sz="1200" b="0" i="0" u="none" strike="noStrike" cap="none" normalizeH="0" baseline="0" dirty="0" smtClean="0">
                          <a:ln>
                            <a:noFill/>
                          </a:ln>
                          <a:solidFill>
                            <a:srgbClr val="414B56"/>
                          </a:solidFill>
                          <a:effectLst/>
                          <a:latin typeface="Arial" charset="0"/>
                        </a:rPr>
                        <a:t>The SCADA network design and topology will be defined by the application.  For example, a single network consisting of six serial IEC 60 870.5.101 RTUs and six IEC 60 870.5.104 RTUs can be designed and SCADA messaging can be appropriated to provide acceptable network availability. </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solidFill>
                      <a:srgbClr val="E9E9E9"/>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srcRect r="10736"/>
          <a:stretch>
            <a:fillRect/>
          </a:stretch>
        </p:blipFill>
        <p:spPr bwMode="auto">
          <a:xfrm>
            <a:off x="5435487" y="1144800"/>
            <a:ext cx="3017520" cy="2286000"/>
          </a:xfrm>
          <a:prstGeom prst="rect">
            <a:avLst/>
          </a:prstGeom>
          <a:noFill/>
          <a:ln w="9525">
            <a:noFill/>
            <a:miter lim="800000"/>
            <a:headEnd/>
            <a:tailEnd/>
          </a:ln>
        </p:spPr>
      </p:pic>
      <p:sp>
        <p:nvSpPr>
          <p:cNvPr id="16386" name="Rectangle 2"/>
          <p:cNvSpPr>
            <a:spLocks noGrp="1" noChangeArrowheads="1"/>
          </p:cNvSpPr>
          <p:nvPr>
            <p:ph type="title" idx="4294967295"/>
          </p:nvPr>
        </p:nvSpPr>
        <p:spPr/>
        <p:txBody>
          <a:bodyPr>
            <a:noAutofit/>
          </a:bodyPr>
          <a:lstStyle/>
          <a:p>
            <a:pPr eaLnBrk="1" hangingPunct="1"/>
            <a:r>
              <a:rPr lang="en-GB" dirty="0" smtClean="0"/>
              <a:t>Aprisa SR coverage, path, and network planning</a:t>
            </a:r>
          </a:p>
        </p:txBody>
      </p:sp>
      <p:pic>
        <p:nvPicPr>
          <p:cNvPr id="5" name="Picture 1"/>
          <p:cNvPicPr>
            <a:picLocks noChangeAspect="1" noChangeArrowheads="1"/>
          </p:cNvPicPr>
          <p:nvPr/>
        </p:nvPicPr>
        <p:blipFill>
          <a:blip r:embed="rId4" cstate="print"/>
          <a:srcRect/>
          <a:stretch>
            <a:fillRect/>
          </a:stretch>
        </p:blipFill>
        <p:spPr bwMode="auto">
          <a:xfrm>
            <a:off x="4644008" y="2420888"/>
            <a:ext cx="2228557" cy="1637928"/>
          </a:xfrm>
          <a:prstGeom prst="rect">
            <a:avLst/>
          </a:prstGeom>
          <a:noFill/>
          <a:ln w="9525">
            <a:noFill/>
            <a:miter lim="800000"/>
            <a:headEnd/>
            <a:tailEnd/>
          </a:ln>
        </p:spPr>
      </p:pic>
      <p:pic>
        <p:nvPicPr>
          <p:cNvPr id="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13566" y="3789040"/>
            <a:ext cx="2622552" cy="15882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 Placeholder 2"/>
          <p:cNvSpPr txBox="1">
            <a:spLocks/>
          </p:cNvSpPr>
          <p:nvPr/>
        </p:nvSpPr>
        <p:spPr>
          <a:xfrm>
            <a:off x="381598" y="1144800"/>
            <a:ext cx="3826508" cy="5236528"/>
          </a:xfrm>
          <a:prstGeom prst="rect">
            <a:avLst/>
          </a:prstGeom>
        </p:spPr>
        <p:txBody>
          <a:bodyPr>
            <a:noAutofit/>
          </a:bodyPr>
          <a:lstStyle/>
          <a:p>
            <a:pPr>
              <a:lnSpc>
                <a:spcPct val="130000"/>
              </a:lnSpc>
              <a:spcBef>
                <a:spcPct val="20000"/>
              </a:spcBef>
              <a:spcAft>
                <a:spcPts val="600"/>
              </a:spcAft>
            </a:pPr>
            <a:r>
              <a:rPr kumimoji="0" lang="en-NZ" sz="1600" b="0" i="0" u="none" strike="noStrike" kern="1200" cap="none" spc="0" normalizeH="0" baseline="0" noProof="0" dirty="0" smtClean="0">
                <a:ln>
                  <a:noFill/>
                </a:ln>
                <a:solidFill>
                  <a:srgbClr val="414B56"/>
                </a:solidFill>
                <a:effectLst/>
                <a:uLnTx/>
                <a:uFillTx/>
                <a:latin typeface="Arial" pitchFamily="34" charset="0"/>
                <a:ea typeface="+mn-ea"/>
                <a:cs typeface="Arial" pitchFamily="34" charset="0"/>
              </a:rPr>
              <a:t>The Aprisa SR is designed </a:t>
            </a:r>
            <a:r>
              <a:rPr lang="en-NZ" sz="1600" dirty="0" smtClean="0">
                <a:solidFill>
                  <a:srgbClr val="414B56"/>
                </a:solidFill>
                <a:latin typeface="Arial" pitchFamily="34" charset="0"/>
                <a:cs typeface="Arial" pitchFamily="34" charset="0"/>
              </a:rPr>
              <a:t>to solve SCADA communications problems. Successful problem solving requires planning. </a:t>
            </a:r>
          </a:p>
          <a:p>
            <a:pPr>
              <a:lnSpc>
                <a:spcPct val="130000"/>
              </a:lnSpc>
              <a:spcBef>
                <a:spcPct val="20000"/>
              </a:spcBef>
            </a:pPr>
            <a:r>
              <a:rPr lang="en-NZ" sz="1600" dirty="0" smtClean="0">
                <a:solidFill>
                  <a:srgbClr val="414B56"/>
                </a:solidFill>
                <a:latin typeface="Arial" pitchFamily="34" charset="0"/>
                <a:cs typeface="Arial" pitchFamily="34" charset="0"/>
              </a:rPr>
              <a:t>Planning the point-to-multipoint SCADA radio network means that network topology and performance can be optimised prior to equipment deployment. </a:t>
            </a:r>
            <a:r>
              <a:rPr lang="en-NZ" sz="1600" kern="0" dirty="0" smtClean="0">
                <a:solidFill>
                  <a:srgbClr val="414B56"/>
                </a:solidFill>
                <a:latin typeface="Arial" pitchFamily="34" charset="0"/>
                <a:cs typeface="Arial" pitchFamily="34" charset="0"/>
              </a:rPr>
              <a:t>Planning activities help with:</a:t>
            </a:r>
            <a:endParaRPr kumimoji="0" lang="en-NZ" sz="1600" b="0" i="0" u="none" strike="noStrike" kern="1200" cap="none" spc="0" normalizeH="0" baseline="0" noProof="0" dirty="0" smtClean="0">
              <a:ln>
                <a:noFill/>
              </a:ln>
              <a:solidFill>
                <a:srgbClr val="414B56"/>
              </a:solidFill>
              <a:effectLst/>
              <a:uLnTx/>
              <a:uFillTx/>
              <a:latin typeface="Arial" pitchFamily="34" charset="0"/>
              <a:ea typeface="+mn-ea"/>
              <a:cs typeface="Arial" pitchFamily="34" charset="0"/>
            </a:endParaRP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Selecting site locations</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Antenna selection</a:t>
            </a:r>
          </a:p>
          <a:p>
            <a:pPr marL="381600" lvl="1" indent="-190800">
              <a:lnSpc>
                <a:spcPct val="130000"/>
              </a:lnSpc>
              <a:spcBef>
                <a:spcPct val="20000"/>
              </a:spcBef>
              <a:spcAft>
                <a:spcPts val="600"/>
              </a:spcAft>
              <a:buClr>
                <a:srgbClr val="F63E3E"/>
              </a:buClr>
              <a:buFont typeface="Arial" pitchFamily="34" charset="0"/>
              <a:buChar char="•"/>
            </a:pPr>
            <a:r>
              <a:rPr lang="en-NZ" sz="1600" dirty="0" smtClean="0">
                <a:solidFill>
                  <a:srgbClr val="414B56"/>
                </a:solidFill>
                <a:latin typeface="Arial" pitchFamily="34" charset="0"/>
                <a:cs typeface="Arial" pitchFamily="34" charset="0"/>
              </a:rPr>
              <a:t>Use of repeaters</a:t>
            </a:r>
          </a:p>
          <a:p>
            <a:pPr lvl="0">
              <a:lnSpc>
                <a:spcPct val="130000"/>
              </a:lnSpc>
              <a:spcBef>
                <a:spcPct val="20000"/>
              </a:spcBef>
            </a:pPr>
            <a:r>
              <a:rPr lang="en-NZ" sz="1600" dirty="0" smtClean="0">
                <a:solidFill>
                  <a:srgbClr val="414B56"/>
                </a:solidFill>
                <a:latin typeface="Arial" pitchFamily="34" charset="0"/>
                <a:cs typeface="Arial" pitchFamily="34" charset="0"/>
              </a:rPr>
              <a:t>Planning tools for the Aprisa SR include Pathloss 4 and Aprisa ChannelScape.</a:t>
            </a:r>
            <a:endParaRPr kumimoji="0" lang="en-NZ" sz="1600" b="0" i="0" u="none" strike="noStrike" kern="1200" cap="none" spc="0" normalizeH="0" baseline="0" noProof="0" dirty="0" smtClean="0">
              <a:ln>
                <a:noFill/>
              </a:ln>
              <a:solidFill>
                <a:srgbClr val="414B56"/>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Deployment considerations</a:t>
            </a:r>
            <a:endParaRPr lang="en-NZ" dirty="0"/>
          </a:p>
        </p:txBody>
      </p:sp>
      <p:sp>
        <p:nvSpPr>
          <p:cNvPr id="4" name="Text Placeholder 6"/>
          <p:cNvSpPr txBox="1">
            <a:spLocks/>
          </p:cNvSpPr>
          <p:nvPr/>
        </p:nvSpPr>
        <p:spPr>
          <a:xfrm>
            <a:off x="381600" y="1144801"/>
            <a:ext cx="4787559" cy="5134701"/>
          </a:xfrm>
          <a:prstGeom prst="rect">
            <a:avLst/>
          </a:prstGeom>
        </p:spPr>
        <p:txBody>
          <a:bodyPr vert="horz" lIns="91440" tIns="45720" rIns="91440" bIns="45720" rtlCol="0">
            <a:normAutofit/>
          </a:bodyPr>
          <a:lstStyle/>
          <a:p>
            <a:pPr lvl="0">
              <a:lnSpc>
                <a:spcPct val="130000"/>
              </a:lnSpc>
              <a:spcBef>
                <a:spcPct val="20000"/>
              </a:spcBef>
              <a:spcAft>
                <a:spcPts val="600"/>
              </a:spcAft>
            </a:pPr>
            <a:r>
              <a:rPr kumimoji="0" lang="en-NZ" sz="1600" b="0" i="0" u="none" strike="noStrike" kern="1200" cap="none" spc="0" normalizeH="0" noProof="0" dirty="0" smtClean="0">
                <a:ln>
                  <a:noFill/>
                </a:ln>
                <a:solidFill>
                  <a:srgbClr val="414B56"/>
                </a:solidFill>
                <a:effectLst/>
                <a:uLnTx/>
                <a:uFillTx/>
                <a:latin typeface="Arial" pitchFamily="34" charset="0"/>
                <a:ea typeface="+mn-ea"/>
                <a:cs typeface="Arial" pitchFamily="34" charset="0"/>
              </a:rPr>
              <a:t>Aprisa SR base stations communicate with remote units, often more than 50 for a single base station*. A link can be greater than 60 km, depending upon the terrain.</a:t>
            </a:r>
            <a:r>
              <a:rPr lang="en-NZ" sz="1600" dirty="0" smtClean="0">
                <a:solidFill>
                  <a:srgbClr val="414B56"/>
                </a:solidFill>
                <a:latin typeface="Arial" pitchFamily="34" charset="0"/>
                <a:cs typeface="Arial" pitchFamily="34" charset="0"/>
              </a:rPr>
              <a:t> Topographic features, such as hills, mountains, trees, foliage or other path obstructions (buildings) can limit radio coverage.</a:t>
            </a:r>
          </a:p>
          <a:p>
            <a:pPr lvl="0">
              <a:lnSpc>
                <a:spcPct val="130000"/>
              </a:lnSpc>
              <a:spcBef>
                <a:spcPct val="20000"/>
              </a:spcBef>
              <a:spcAft>
                <a:spcPts val="600"/>
              </a:spcAft>
            </a:pPr>
            <a:r>
              <a:rPr lang="en-NZ" sz="1600" dirty="0" smtClean="0">
                <a:solidFill>
                  <a:srgbClr val="414B56"/>
                </a:solidFill>
                <a:latin typeface="Arial" pitchFamily="34" charset="0"/>
                <a:cs typeface="Arial" pitchFamily="34" charset="0"/>
              </a:rPr>
              <a:t>Overall network performance will be determined by a number of factors including the geographic location, the number of remote stations, and the traffic profile across the network. For effective network operation the designer will plan the loading such that the total number of remote stations is distributed across the available base stations to ensure optimum geographic coverage and preserve network capacity.</a:t>
            </a:r>
          </a:p>
          <a:p>
            <a:pPr marL="0" marR="0" lvl="0" indent="0" algn="l" defTabSz="914400" rtl="0" eaLnBrk="1" fontAlgn="auto" latinLnBrk="0" hangingPunct="1">
              <a:lnSpc>
                <a:spcPct val="130000"/>
              </a:lnSpc>
              <a:spcBef>
                <a:spcPct val="20000"/>
              </a:spcBef>
              <a:spcAft>
                <a:spcPts val="600"/>
              </a:spcAft>
              <a:buClrTx/>
              <a:buSzTx/>
              <a:buFont typeface="Arial" pitchFamily="34" charset="0"/>
              <a:buNone/>
              <a:tabLst/>
              <a:defRPr/>
            </a:pPr>
            <a:endParaRPr kumimoji="0" lang="en-NZ" sz="1600" b="0" i="0" u="none" strike="noStrike" kern="1200" cap="none" spc="0" normalizeH="0" baseline="0" noProof="0" dirty="0" smtClean="0">
              <a:ln>
                <a:noFill/>
              </a:ln>
              <a:solidFill>
                <a:srgbClr val="414B56"/>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30000"/>
              </a:lnSpc>
              <a:spcBef>
                <a:spcPct val="20000"/>
              </a:spcBef>
              <a:spcAft>
                <a:spcPts val="600"/>
              </a:spcAft>
              <a:buClrTx/>
              <a:buSzTx/>
              <a:buFont typeface="Arial" pitchFamily="34" charset="0"/>
              <a:buNone/>
              <a:tabLst/>
              <a:defRPr/>
            </a:pPr>
            <a:endParaRPr kumimoji="0" lang="en-NZ" sz="1600" b="0" i="0" u="none" strike="noStrike" kern="1200" cap="none" spc="0" normalizeH="0" baseline="0" noProof="0" dirty="0">
              <a:ln>
                <a:noFill/>
              </a:ln>
              <a:solidFill>
                <a:srgbClr val="414B56"/>
              </a:solidFill>
              <a:effectLst/>
              <a:uLnTx/>
              <a:uFillTx/>
              <a:latin typeface="Arial" pitchFamily="34" charset="0"/>
              <a:ea typeface="+mn-ea"/>
              <a:cs typeface="Arial" pitchFamily="34" charset="0"/>
            </a:endParaRPr>
          </a:p>
        </p:txBody>
      </p:sp>
      <p:grpSp>
        <p:nvGrpSpPr>
          <p:cNvPr id="11" name="Group 10"/>
          <p:cNvGrpSpPr/>
          <p:nvPr/>
        </p:nvGrpSpPr>
        <p:grpSpPr>
          <a:xfrm>
            <a:off x="5281127" y="1222310"/>
            <a:ext cx="3326646" cy="3377049"/>
            <a:chOff x="5281127" y="1222310"/>
            <a:chExt cx="3326646" cy="3377049"/>
          </a:xfrm>
        </p:grpSpPr>
        <p:pic>
          <p:nvPicPr>
            <p:cNvPr id="6" name="Picture 2"/>
            <p:cNvPicPr>
              <a:picLocks noChangeAspect="1" noChangeArrowheads="1"/>
            </p:cNvPicPr>
            <p:nvPr/>
          </p:nvPicPr>
          <p:blipFill>
            <a:blip r:embed="rId3" cstate="email"/>
            <a:srcRect/>
            <a:stretch>
              <a:fillRect/>
            </a:stretch>
          </p:blipFill>
          <p:spPr bwMode="auto">
            <a:xfrm>
              <a:off x="5281127" y="1222310"/>
              <a:ext cx="3326646" cy="3377049"/>
            </a:xfrm>
            <a:prstGeom prst="rect">
              <a:avLst/>
            </a:prstGeom>
            <a:noFill/>
            <a:ln w="9525">
              <a:noFill/>
              <a:miter lim="800000"/>
              <a:headEnd/>
              <a:tailEnd/>
            </a:ln>
          </p:spPr>
        </p:pic>
        <p:cxnSp>
          <p:nvCxnSpPr>
            <p:cNvPr id="7" name="Straight Connector 6"/>
            <p:cNvCxnSpPr/>
            <p:nvPr/>
          </p:nvCxnSpPr>
          <p:spPr bwMode="auto">
            <a:xfrm>
              <a:off x="5906367" y="2189640"/>
              <a:ext cx="746360" cy="404270"/>
            </a:xfrm>
            <a:prstGeom prst="line">
              <a:avLst/>
            </a:prstGeom>
            <a:solidFill>
              <a:srgbClr val="E9E9E9"/>
            </a:solidFill>
            <a:ln w="25400" cap="flat" cmpd="sng" algn="ctr">
              <a:solidFill>
                <a:srgbClr val="E7B135"/>
              </a:solidFill>
              <a:prstDash val="sysDot"/>
              <a:round/>
              <a:headEnd type="none" w="med" len="med"/>
              <a:tailEnd type="none" w="med" len="med"/>
            </a:ln>
            <a:effectLst/>
          </p:spPr>
        </p:cxnSp>
        <p:cxnSp>
          <p:nvCxnSpPr>
            <p:cNvPr id="8" name="Straight Connector 7"/>
            <p:cNvCxnSpPr/>
            <p:nvPr/>
          </p:nvCxnSpPr>
          <p:spPr bwMode="auto">
            <a:xfrm rot="5400000">
              <a:off x="6992792" y="1683422"/>
              <a:ext cx="923477" cy="747709"/>
            </a:xfrm>
            <a:prstGeom prst="line">
              <a:avLst/>
            </a:prstGeom>
            <a:solidFill>
              <a:srgbClr val="E9E9E9"/>
            </a:solidFill>
            <a:ln w="25400" cap="flat" cmpd="sng" algn="ctr">
              <a:solidFill>
                <a:srgbClr val="E7B135"/>
              </a:solidFill>
              <a:prstDash val="sysDot"/>
              <a:round/>
              <a:headEnd type="none" w="med" len="med"/>
              <a:tailEnd type="none" w="med" len="med"/>
            </a:ln>
            <a:effectLst/>
          </p:spPr>
        </p:cxnSp>
      </p:grpSp>
      <p:sp>
        <p:nvSpPr>
          <p:cNvPr id="9" name="Rectangle 3"/>
          <p:cNvSpPr txBox="1">
            <a:spLocks noChangeAspect="1" noChangeArrowheads="1"/>
          </p:cNvSpPr>
          <p:nvPr/>
        </p:nvSpPr>
        <p:spPr bwMode="gray">
          <a:xfrm>
            <a:off x="5822302" y="4618656"/>
            <a:ext cx="2835443" cy="1623527"/>
          </a:xfrm>
          <a:prstGeom prst="rect">
            <a:avLst/>
          </a:prstGeom>
          <a:noFill/>
          <a:ln w="9525">
            <a:noFill/>
            <a:miter lim="800000"/>
            <a:headEnd/>
            <a:tailEnd/>
          </a:ln>
        </p:spPr>
        <p:txBody>
          <a:bodyPr lIns="0" tIns="0" rIns="0" bIns="0"/>
          <a:lstStyle/>
          <a:p>
            <a:pPr>
              <a:lnSpc>
                <a:spcPct val="130000"/>
              </a:lnSpc>
              <a:spcBef>
                <a:spcPct val="20000"/>
              </a:spcBef>
              <a:defRPr/>
            </a:pPr>
            <a:r>
              <a:rPr lang="en-NZ" sz="1200" kern="0" dirty="0" smtClean="0">
                <a:solidFill>
                  <a:srgbClr val="414B56"/>
                </a:solidFill>
                <a:latin typeface="Arial" pitchFamily="34" charset="0"/>
                <a:cs typeface="Arial" pitchFamily="34" charset="0"/>
              </a:rPr>
              <a:t>* An Aprisa SR base station can support up to 500 outstations. However in a real world deployment, the number of outstations is dictated more by RF propagation and the traffic profile than by a limit set by software. </a:t>
            </a:r>
            <a:endParaRPr lang="en-GB" sz="1200" kern="0" dirty="0" smtClean="0">
              <a:solidFill>
                <a:srgbClr val="414B5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Site selection and Pathloss 4 Network Coverage</a:t>
            </a:r>
            <a:endParaRPr lang="en-NZ" dirty="0"/>
          </a:p>
        </p:txBody>
      </p:sp>
      <p:sp>
        <p:nvSpPr>
          <p:cNvPr id="3" name="Text Placeholder 2"/>
          <p:cNvSpPr>
            <a:spLocks noGrp="1"/>
          </p:cNvSpPr>
          <p:nvPr>
            <p:ph type="body" sz="quarter" idx="13"/>
          </p:nvPr>
        </p:nvSpPr>
        <p:spPr>
          <a:xfrm>
            <a:off x="381600" y="1144801"/>
            <a:ext cx="4684922" cy="5237338"/>
          </a:xfrm>
        </p:spPr>
        <p:txBody>
          <a:bodyPr/>
          <a:lstStyle/>
          <a:p>
            <a:pPr>
              <a:spcAft>
                <a:spcPts val="600"/>
              </a:spcAft>
            </a:pPr>
            <a:r>
              <a:rPr lang="en-NZ" dirty="0" smtClean="0"/>
              <a:t>All remote stations need to be able to see the base station, unless repeaters are to be used. Coverage plots are ideal for planning deployments, to understand the coverage from the proposed base station sites. Such plots are useful for new networks, replacement networks, and to check the performance of existing sites.</a:t>
            </a:r>
          </a:p>
          <a:p>
            <a:pPr>
              <a:spcAft>
                <a:spcPts val="600"/>
              </a:spcAft>
            </a:pPr>
            <a:r>
              <a:rPr lang="en-NZ" dirty="0" smtClean="0"/>
              <a:t>4RF uses the Network Coverage software module for Pathloss 4 </a:t>
            </a:r>
            <a:r>
              <a:rPr lang="en-NZ" dirty="0"/>
              <a:t>from Contract Telecommunication Engineering </a:t>
            </a:r>
            <a:r>
              <a:rPr lang="en-NZ" dirty="0" smtClean="0"/>
              <a:t>Ltd to create coverage </a:t>
            </a:r>
            <a:r>
              <a:rPr lang="en-US" dirty="0" smtClean="0"/>
              <a:t>plots*. This provides a graphical interpretation of the expected coverage of a site. </a:t>
            </a:r>
            <a:r>
              <a:rPr lang="en-NZ" dirty="0" smtClean="0"/>
              <a:t>The prediction provides estimated signal levels that can then be used for the selection of antenna types and gains.</a:t>
            </a:r>
            <a:endParaRPr lang="en-NZ" dirty="0"/>
          </a:p>
        </p:txBody>
      </p:sp>
      <p:sp>
        <p:nvSpPr>
          <p:cNvPr id="4" name="Rectangle 3"/>
          <p:cNvSpPr txBox="1">
            <a:spLocks noChangeAspect="1" noChangeArrowheads="1"/>
          </p:cNvSpPr>
          <p:nvPr/>
        </p:nvSpPr>
        <p:spPr bwMode="gray">
          <a:xfrm>
            <a:off x="446049" y="6093296"/>
            <a:ext cx="8211697" cy="360040"/>
          </a:xfrm>
          <a:prstGeom prst="rect">
            <a:avLst/>
          </a:prstGeom>
          <a:noFill/>
          <a:ln w="9525">
            <a:noFill/>
            <a:miter lim="800000"/>
            <a:headEnd/>
            <a:tailEnd/>
          </a:ln>
        </p:spPr>
        <p:txBody>
          <a:bodyPr lIns="0" tIns="0" rIns="0" bIns="0"/>
          <a:lstStyle/>
          <a:p>
            <a:pPr>
              <a:lnSpc>
                <a:spcPct val="130000"/>
              </a:lnSpc>
              <a:spcBef>
                <a:spcPct val="20000"/>
              </a:spcBef>
              <a:defRPr/>
            </a:pPr>
            <a:r>
              <a:rPr lang="en-NZ" sz="1200" kern="0" dirty="0" smtClean="0">
                <a:solidFill>
                  <a:srgbClr val="414B56"/>
                </a:solidFill>
                <a:latin typeface="Arial" pitchFamily="34" charset="0"/>
                <a:cs typeface="Arial" pitchFamily="34" charset="0"/>
              </a:rPr>
              <a:t>* customers may use other third party tools for coverage estimate, although these tools are not supported by 4RF</a:t>
            </a:r>
            <a:endParaRPr lang="en-GB" sz="1200" kern="0" dirty="0" smtClean="0">
              <a:solidFill>
                <a:srgbClr val="414B56"/>
              </a:solidFill>
              <a:latin typeface="Arial" pitchFamily="34" charset="0"/>
              <a:cs typeface="Arial" pitchFamily="34" charset="0"/>
            </a:endParaRPr>
          </a:p>
          <a:p>
            <a:pPr marL="342900" indent="-342900" algn="r" eaLnBrk="1" hangingPunct="1">
              <a:lnSpc>
                <a:spcPct val="130000"/>
              </a:lnSpc>
              <a:spcBef>
                <a:spcPct val="20000"/>
              </a:spcBef>
              <a:buClr>
                <a:srgbClr val="FF4D4D"/>
              </a:buClr>
              <a:defRPr/>
            </a:pPr>
            <a:endParaRPr lang="en-GB" sz="1600" kern="0" dirty="0">
              <a:solidFill>
                <a:srgbClr val="414B56"/>
              </a:solidFill>
              <a:latin typeface="Arial" pitchFamily="34" charset="0"/>
              <a:cs typeface="Arial" pitchFamily="34" charset="0"/>
            </a:endParaRPr>
          </a:p>
        </p:txBody>
      </p:sp>
      <p:pic>
        <p:nvPicPr>
          <p:cNvPr id="7" name="Picture 6" descr="Cobdale.jpg"/>
          <p:cNvPicPr>
            <a:picLocks noChangeAspect="1"/>
          </p:cNvPicPr>
          <p:nvPr/>
        </p:nvPicPr>
        <p:blipFill>
          <a:blip r:embed="rId3" cstate="print"/>
          <a:srcRect l="4259" r="8618"/>
          <a:stretch>
            <a:fillRect/>
          </a:stretch>
        </p:blipFill>
        <p:spPr>
          <a:xfrm>
            <a:off x="5234491" y="1144800"/>
            <a:ext cx="3312367" cy="2286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Pathloss 4 Network Coverage plots for Warren Lane B</a:t>
            </a:r>
            <a:endParaRPr lang="en-NZ" dirty="0"/>
          </a:p>
        </p:txBody>
      </p:sp>
      <p:pic>
        <p:nvPicPr>
          <p:cNvPr id="1028" name="Picture 4"/>
          <p:cNvPicPr>
            <a:picLocks noChangeAspect="1" noChangeArrowheads="1"/>
          </p:cNvPicPr>
          <p:nvPr/>
        </p:nvPicPr>
        <p:blipFill>
          <a:blip r:embed="rId3" cstate="print"/>
          <a:srcRect l="8428" r="23183" b="21380"/>
          <a:stretch>
            <a:fillRect/>
          </a:stretch>
        </p:blipFill>
        <p:spPr bwMode="auto">
          <a:xfrm>
            <a:off x="437586" y="1144800"/>
            <a:ext cx="4248472" cy="3070795"/>
          </a:xfrm>
          <a:prstGeom prst="rect">
            <a:avLst/>
          </a:prstGeom>
          <a:noFill/>
          <a:ln w="9525">
            <a:noFill/>
            <a:miter lim="800000"/>
            <a:headEnd/>
            <a:tailEnd/>
          </a:ln>
          <a:effectLst/>
        </p:spPr>
      </p:pic>
      <p:pic>
        <p:nvPicPr>
          <p:cNvPr id="5" name="Picture 4"/>
          <p:cNvPicPr/>
          <p:nvPr/>
        </p:nvPicPr>
        <p:blipFill>
          <a:blip r:embed="rId4" cstate="print"/>
          <a:srcRect r="10736"/>
          <a:stretch>
            <a:fillRect/>
          </a:stretch>
        </p:blipFill>
        <p:spPr bwMode="auto">
          <a:xfrm>
            <a:off x="3895935" y="2725220"/>
            <a:ext cx="4752528" cy="3600400"/>
          </a:xfrm>
          <a:prstGeom prst="rect">
            <a:avLst/>
          </a:prstGeom>
          <a:noFill/>
          <a:ln w="9525">
            <a:noFill/>
            <a:miter lim="800000"/>
            <a:headEnd/>
            <a:tailEnd/>
          </a:ln>
        </p:spPr>
      </p:pic>
      <p:grpSp>
        <p:nvGrpSpPr>
          <p:cNvPr id="30" name="Group 29"/>
          <p:cNvGrpSpPr/>
          <p:nvPr/>
        </p:nvGrpSpPr>
        <p:grpSpPr>
          <a:xfrm>
            <a:off x="1457604" y="4979705"/>
            <a:ext cx="2376264" cy="1335757"/>
            <a:chOff x="6281530" y="1340768"/>
            <a:chExt cx="2376264" cy="1335757"/>
          </a:xfrm>
        </p:grpSpPr>
        <p:sp>
          <p:nvSpPr>
            <p:cNvPr id="15362" name="AutoShape 2"/>
            <p:cNvSpPr>
              <a:spLocks noChangeAspect="1" noChangeArrowheads="1" noTextEdit="1"/>
            </p:cNvSpPr>
            <p:nvPr/>
          </p:nvSpPr>
          <p:spPr bwMode="auto">
            <a:xfrm>
              <a:off x="6300788" y="1412875"/>
              <a:ext cx="2343150" cy="1200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NZ" dirty="0">
                <a:latin typeface="Arial" pitchFamily="34" charset="0"/>
                <a:cs typeface="Arial" pitchFamily="34" charset="0"/>
              </a:endParaRPr>
            </a:p>
          </p:txBody>
        </p:sp>
        <p:sp>
          <p:nvSpPr>
            <p:cNvPr id="15364" name="Rectangle 4"/>
            <p:cNvSpPr>
              <a:spLocks noChangeArrowheads="1"/>
            </p:cNvSpPr>
            <p:nvPr/>
          </p:nvSpPr>
          <p:spPr bwMode="auto">
            <a:xfrm>
              <a:off x="6282708" y="1340768"/>
              <a:ext cx="152605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14B56"/>
                  </a:solidFill>
                  <a:effectLst/>
                  <a:latin typeface="Arial" pitchFamily="34" charset="0"/>
                  <a:cs typeface="Arial" pitchFamily="34" charset="0"/>
                </a:rPr>
                <a:t>Contour colour criteria</a:t>
              </a:r>
              <a:endParaRPr kumimoji="0" lang="en-US" sz="1800" b="0" i="0" u="none" strike="noStrike" cap="none" normalizeH="0" baseline="0" dirty="0" smtClean="0">
                <a:ln>
                  <a:noFill/>
                </a:ln>
                <a:solidFill>
                  <a:srgbClr val="414B56"/>
                </a:solidFill>
                <a:effectLst/>
                <a:latin typeface="Arial" pitchFamily="34" charset="0"/>
                <a:cs typeface="Arial" pitchFamily="34" charset="0"/>
              </a:endParaRPr>
            </a:p>
          </p:txBody>
        </p:sp>
        <p:sp>
          <p:nvSpPr>
            <p:cNvPr id="15365" name="Rectangle 5"/>
            <p:cNvSpPr>
              <a:spLocks noChangeArrowheads="1"/>
            </p:cNvSpPr>
            <p:nvPr/>
          </p:nvSpPr>
          <p:spPr bwMode="auto">
            <a:xfrm>
              <a:off x="6329363" y="1641475"/>
              <a:ext cx="45525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414B56"/>
                  </a:solidFill>
                  <a:effectLst/>
                  <a:latin typeface="Arial" pitchFamily="34" charset="0"/>
                  <a:cs typeface="Arial" pitchFamily="34" charset="0"/>
                </a:rPr>
                <a:t>Level 1</a:t>
              </a:r>
              <a:endParaRPr kumimoji="0" lang="en-US" sz="1800" b="0" i="0" u="none" strike="noStrike" cap="none" normalizeH="0" baseline="0" dirty="0" smtClean="0">
                <a:ln>
                  <a:noFill/>
                </a:ln>
                <a:solidFill>
                  <a:srgbClr val="414B56"/>
                </a:solidFill>
                <a:effectLst/>
                <a:latin typeface="Arial" pitchFamily="34" charset="0"/>
                <a:cs typeface="Arial" pitchFamily="34" charset="0"/>
              </a:endParaRPr>
            </a:p>
          </p:txBody>
        </p:sp>
        <p:sp>
          <p:nvSpPr>
            <p:cNvPr id="15366" name="Rectangle 6"/>
            <p:cNvSpPr>
              <a:spLocks noChangeArrowheads="1"/>
            </p:cNvSpPr>
            <p:nvPr/>
          </p:nvSpPr>
          <p:spPr bwMode="auto">
            <a:xfrm>
              <a:off x="6853238" y="1641475"/>
              <a:ext cx="49372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414B56"/>
                  </a:solidFill>
                  <a:effectLst/>
                  <a:latin typeface="Arial" pitchFamily="34" charset="0"/>
                  <a:cs typeface="Arial" pitchFamily="34" charset="0"/>
                </a:rPr>
                <a:t>-76dBm</a:t>
              </a:r>
              <a:endParaRPr kumimoji="0" lang="en-US" sz="1800" b="0" i="0" u="none" strike="noStrike" cap="none" normalizeH="0" baseline="0" dirty="0" smtClean="0">
                <a:ln>
                  <a:noFill/>
                </a:ln>
                <a:solidFill>
                  <a:srgbClr val="414B56"/>
                </a:solidFill>
                <a:effectLst/>
                <a:latin typeface="Arial" pitchFamily="34" charset="0"/>
                <a:cs typeface="Arial" pitchFamily="34" charset="0"/>
              </a:endParaRPr>
            </a:p>
          </p:txBody>
        </p:sp>
        <p:sp>
          <p:nvSpPr>
            <p:cNvPr id="15367" name="Rectangle 7"/>
            <p:cNvSpPr>
              <a:spLocks noChangeArrowheads="1"/>
            </p:cNvSpPr>
            <p:nvPr/>
          </p:nvSpPr>
          <p:spPr bwMode="auto">
            <a:xfrm>
              <a:off x="7872413" y="1641475"/>
              <a:ext cx="73898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414B56"/>
                  </a:solidFill>
                  <a:effectLst/>
                  <a:latin typeface="Arial" pitchFamily="34" charset="0"/>
                  <a:cs typeface="Arial" pitchFamily="34" charset="0"/>
                </a:rPr>
                <a:t>Light yellow</a:t>
              </a:r>
              <a:endParaRPr kumimoji="0" lang="en-US" sz="1800" b="0" i="0" u="none" strike="noStrike" cap="none" normalizeH="0" baseline="0" dirty="0" smtClean="0">
                <a:ln>
                  <a:noFill/>
                </a:ln>
                <a:solidFill>
                  <a:srgbClr val="414B56"/>
                </a:solidFill>
                <a:effectLst/>
                <a:latin typeface="Arial" pitchFamily="34" charset="0"/>
                <a:cs typeface="Arial" pitchFamily="34" charset="0"/>
              </a:endParaRPr>
            </a:p>
          </p:txBody>
        </p:sp>
        <p:sp>
          <p:nvSpPr>
            <p:cNvPr id="15368" name="Rectangle 8"/>
            <p:cNvSpPr>
              <a:spLocks noChangeArrowheads="1"/>
            </p:cNvSpPr>
            <p:nvPr/>
          </p:nvSpPr>
          <p:spPr bwMode="auto">
            <a:xfrm>
              <a:off x="6329363" y="1841500"/>
              <a:ext cx="45525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414B56"/>
                  </a:solidFill>
                  <a:effectLst/>
                  <a:latin typeface="Arial" pitchFamily="34" charset="0"/>
                  <a:cs typeface="Arial" pitchFamily="34" charset="0"/>
                </a:rPr>
                <a:t>Level 2</a:t>
              </a:r>
              <a:endParaRPr kumimoji="0" lang="en-US" sz="1800" b="0" i="0" u="none" strike="noStrike" cap="none" normalizeH="0" baseline="0" dirty="0" smtClean="0">
                <a:ln>
                  <a:noFill/>
                </a:ln>
                <a:solidFill>
                  <a:srgbClr val="414B56"/>
                </a:solidFill>
                <a:effectLst/>
                <a:latin typeface="Arial" pitchFamily="34" charset="0"/>
                <a:cs typeface="Arial" pitchFamily="34" charset="0"/>
              </a:endParaRPr>
            </a:p>
          </p:txBody>
        </p:sp>
        <p:sp>
          <p:nvSpPr>
            <p:cNvPr id="15369" name="Rectangle 9"/>
            <p:cNvSpPr>
              <a:spLocks noChangeArrowheads="1"/>
            </p:cNvSpPr>
            <p:nvPr/>
          </p:nvSpPr>
          <p:spPr bwMode="auto">
            <a:xfrm>
              <a:off x="6853238" y="1841500"/>
              <a:ext cx="49372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414B56"/>
                  </a:solidFill>
                  <a:effectLst/>
                  <a:latin typeface="Arial" pitchFamily="34" charset="0"/>
                  <a:cs typeface="Arial" pitchFamily="34" charset="0"/>
                </a:rPr>
                <a:t>-86dBm</a:t>
              </a:r>
              <a:endParaRPr kumimoji="0" lang="en-US" sz="1800" b="0" i="0" u="none" strike="noStrike" cap="none" normalizeH="0" baseline="0" dirty="0" smtClean="0">
                <a:ln>
                  <a:noFill/>
                </a:ln>
                <a:solidFill>
                  <a:srgbClr val="414B56"/>
                </a:solidFill>
                <a:effectLst/>
                <a:latin typeface="Arial" pitchFamily="34" charset="0"/>
                <a:cs typeface="Arial" pitchFamily="34" charset="0"/>
              </a:endParaRPr>
            </a:p>
          </p:txBody>
        </p:sp>
        <p:sp>
          <p:nvSpPr>
            <p:cNvPr id="15370" name="Rectangle 10"/>
            <p:cNvSpPr>
              <a:spLocks noChangeArrowheads="1"/>
            </p:cNvSpPr>
            <p:nvPr/>
          </p:nvSpPr>
          <p:spPr bwMode="auto">
            <a:xfrm>
              <a:off x="7872413" y="1841500"/>
              <a:ext cx="418384"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414B56"/>
                  </a:solidFill>
                  <a:effectLst/>
                  <a:latin typeface="Arial" pitchFamily="34" charset="0"/>
                  <a:cs typeface="Arial" pitchFamily="34" charset="0"/>
                </a:rPr>
                <a:t>Yellow</a:t>
              </a:r>
              <a:endParaRPr kumimoji="0" lang="en-US" sz="1800" b="0" i="0" u="none" strike="noStrike" cap="none" normalizeH="0" baseline="0" dirty="0" smtClean="0">
                <a:ln>
                  <a:noFill/>
                </a:ln>
                <a:solidFill>
                  <a:srgbClr val="414B56"/>
                </a:solidFill>
                <a:effectLst/>
                <a:latin typeface="Arial" pitchFamily="34" charset="0"/>
                <a:cs typeface="Arial" pitchFamily="34" charset="0"/>
              </a:endParaRPr>
            </a:p>
          </p:txBody>
        </p:sp>
        <p:sp>
          <p:nvSpPr>
            <p:cNvPr id="15371" name="Rectangle 11"/>
            <p:cNvSpPr>
              <a:spLocks noChangeArrowheads="1"/>
            </p:cNvSpPr>
            <p:nvPr/>
          </p:nvSpPr>
          <p:spPr bwMode="auto">
            <a:xfrm>
              <a:off x="6329363" y="2032000"/>
              <a:ext cx="45525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414B56"/>
                  </a:solidFill>
                  <a:effectLst/>
                  <a:latin typeface="Arial" pitchFamily="34" charset="0"/>
                  <a:cs typeface="Arial" pitchFamily="34" charset="0"/>
                </a:rPr>
                <a:t>Level 3</a:t>
              </a:r>
              <a:endParaRPr kumimoji="0" lang="en-US" sz="1800" b="0" i="0" u="none" strike="noStrike" cap="none" normalizeH="0" baseline="0" dirty="0" smtClean="0">
                <a:ln>
                  <a:noFill/>
                </a:ln>
                <a:solidFill>
                  <a:srgbClr val="414B56"/>
                </a:solidFill>
                <a:effectLst/>
                <a:latin typeface="Arial" pitchFamily="34" charset="0"/>
                <a:cs typeface="Arial" pitchFamily="34" charset="0"/>
              </a:endParaRPr>
            </a:p>
          </p:txBody>
        </p:sp>
        <p:sp>
          <p:nvSpPr>
            <p:cNvPr id="15372" name="Rectangle 12"/>
            <p:cNvSpPr>
              <a:spLocks noChangeArrowheads="1"/>
            </p:cNvSpPr>
            <p:nvPr/>
          </p:nvSpPr>
          <p:spPr bwMode="auto">
            <a:xfrm>
              <a:off x="6853238" y="2032000"/>
              <a:ext cx="49372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414B56"/>
                  </a:solidFill>
                  <a:effectLst/>
                  <a:latin typeface="Arial" pitchFamily="34" charset="0"/>
                  <a:cs typeface="Arial" pitchFamily="34" charset="0"/>
                </a:rPr>
                <a:t>-96dBm</a:t>
              </a:r>
              <a:endParaRPr kumimoji="0" lang="en-US" sz="1800" b="0" i="0" u="none" strike="noStrike" cap="none" normalizeH="0" baseline="0" dirty="0" smtClean="0">
                <a:ln>
                  <a:noFill/>
                </a:ln>
                <a:solidFill>
                  <a:srgbClr val="414B56"/>
                </a:solidFill>
                <a:effectLst/>
                <a:latin typeface="Arial" pitchFamily="34" charset="0"/>
                <a:cs typeface="Arial" pitchFamily="34" charset="0"/>
              </a:endParaRPr>
            </a:p>
          </p:txBody>
        </p:sp>
        <p:sp>
          <p:nvSpPr>
            <p:cNvPr id="15373" name="Rectangle 13"/>
            <p:cNvSpPr>
              <a:spLocks noChangeArrowheads="1"/>
            </p:cNvSpPr>
            <p:nvPr/>
          </p:nvSpPr>
          <p:spPr bwMode="auto">
            <a:xfrm>
              <a:off x="7872413" y="2032000"/>
              <a:ext cx="73096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414B56"/>
                  </a:solidFill>
                  <a:effectLst/>
                  <a:latin typeface="Arial" pitchFamily="34" charset="0"/>
                  <a:cs typeface="Arial" pitchFamily="34" charset="0"/>
                </a:rPr>
                <a:t>Dark yellow</a:t>
              </a:r>
              <a:endParaRPr kumimoji="0" lang="en-US" sz="1800" b="0" i="0" u="none" strike="noStrike" cap="none" normalizeH="0" baseline="0" dirty="0" smtClean="0">
                <a:ln>
                  <a:noFill/>
                </a:ln>
                <a:solidFill>
                  <a:srgbClr val="414B56"/>
                </a:solidFill>
                <a:effectLst/>
                <a:latin typeface="Arial" pitchFamily="34" charset="0"/>
                <a:cs typeface="Arial" pitchFamily="34" charset="0"/>
              </a:endParaRPr>
            </a:p>
          </p:txBody>
        </p:sp>
        <p:sp>
          <p:nvSpPr>
            <p:cNvPr id="15374" name="Rectangle 14"/>
            <p:cNvSpPr>
              <a:spLocks noChangeArrowheads="1"/>
            </p:cNvSpPr>
            <p:nvPr/>
          </p:nvSpPr>
          <p:spPr bwMode="auto">
            <a:xfrm>
              <a:off x="6329363" y="2232025"/>
              <a:ext cx="45525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414B56"/>
                  </a:solidFill>
                  <a:effectLst/>
                  <a:latin typeface="Arial" pitchFamily="34" charset="0"/>
                  <a:cs typeface="Arial" pitchFamily="34" charset="0"/>
                </a:rPr>
                <a:t>Level 4</a:t>
              </a:r>
              <a:endParaRPr kumimoji="0" lang="en-US" sz="1800" b="0" i="0" u="none" strike="noStrike" cap="none" normalizeH="0" baseline="0" dirty="0" smtClean="0">
                <a:ln>
                  <a:noFill/>
                </a:ln>
                <a:solidFill>
                  <a:srgbClr val="414B56"/>
                </a:solidFill>
                <a:effectLst/>
                <a:latin typeface="Arial" pitchFamily="34" charset="0"/>
                <a:cs typeface="Arial" pitchFamily="34" charset="0"/>
              </a:endParaRPr>
            </a:p>
          </p:txBody>
        </p:sp>
        <p:sp>
          <p:nvSpPr>
            <p:cNvPr id="15375" name="Rectangle 15"/>
            <p:cNvSpPr>
              <a:spLocks noChangeArrowheads="1"/>
            </p:cNvSpPr>
            <p:nvPr/>
          </p:nvSpPr>
          <p:spPr bwMode="auto">
            <a:xfrm>
              <a:off x="6853238" y="2232025"/>
              <a:ext cx="57227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414B56"/>
                  </a:solidFill>
                  <a:effectLst/>
                  <a:latin typeface="Arial" pitchFamily="34" charset="0"/>
                  <a:cs typeface="Arial" pitchFamily="34" charset="0"/>
                </a:rPr>
                <a:t>-106dBm</a:t>
              </a:r>
              <a:endParaRPr kumimoji="0" lang="en-US" sz="1800" b="0" i="0" u="none" strike="noStrike" cap="none" normalizeH="0" baseline="0" dirty="0" smtClean="0">
                <a:ln>
                  <a:noFill/>
                </a:ln>
                <a:solidFill>
                  <a:srgbClr val="414B56"/>
                </a:solidFill>
                <a:effectLst/>
                <a:latin typeface="Arial" pitchFamily="34" charset="0"/>
                <a:cs typeface="Arial" pitchFamily="34" charset="0"/>
              </a:endParaRPr>
            </a:p>
          </p:txBody>
        </p:sp>
        <p:sp>
          <p:nvSpPr>
            <p:cNvPr id="15376" name="Rectangle 16"/>
            <p:cNvSpPr>
              <a:spLocks noChangeArrowheads="1"/>
            </p:cNvSpPr>
            <p:nvPr/>
          </p:nvSpPr>
          <p:spPr bwMode="auto">
            <a:xfrm>
              <a:off x="7872413" y="2232025"/>
              <a:ext cx="46968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414B56"/>
                  </a:solidFill>
                  <a:effectLst/>
                  <a:latin typeface="Arial" pitchFamily="34" charset="0"/>
                  <a:cs typeface="Arial" pitchFamily="34" charset="0"/>
                </a:rPr>
                <a:t>Orange</a:t>
              </a:r>
              <a:endParaRPr kumimoji="0" lang="en-US" sz="1800" b="0" i="0" u="none" strike="noStrike" cap="none" normalizeH="0" baseline="0" dirty="0" smtClean="0">
                <a:ln>
                  <a:noFill/>
                </a:ln>
                <a:solidFill>
                  <a:srgbClr val="414B56"/>
                </a:solidFill>
                <a:effectLst/>
                <a:latin typeface="Arial" pitchFamily="34" charset="0"/>
                <a:cs typeface="Arial" pitchFamily="34" charset="0"/>
              </a:endParaRPr>
            </a:p>
          </p:txBody>
        </p:sp>
        <p:sp>
          <p:nvSpPr>
            <p:cNvPr id="15377" name="Rectangle 17"/>
            <p:cNvSpPr>
              <a:spLocks noChangeArrowheads="1"/>
            </p:cNvSpPr>
            <p:nvPr/>
          </p:nvSpPr>
          <p:spPr bwMode="auto">
            <a:xfrm>
              <a:off x="6329363" y="2422525"/>
              <a:ext cx="45525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414B56"/>
                  </a:solidFill>
                  <a:effectLst/>
                  <a:latin typeface="Arial" pitchFamily="34" charset="0"/>
                  <a:cs typeface="Arial" pitchFamily="34" charset="0"/>
                </a:rPr>
                <a:t>Level 5</a:t>
              </a:r>
              <a:endParaRPr kumimoji="0" lang="en-US" sz="1800" b="0" i="0" u="none" strike="noStrike" cap="none" normalizeH="0" baseline="0" dirty="0" smtClean="0">
                <a:ln>
                  <a:noFill/>
                </a:ln>
                <a:solidFill>
                  <a:srgbClr val="414B56"/>
                </a:solidFill>
                <a:effectLst/>
                <a:latin typeface="Arial" pitchFamily="34" charset="0"/>
                <a:cs typeface="Arial" pitchFamily="34" charset="0"/>
              </a:endParaRPr>
            </a:p>
          </p:txBody>
        </p:sp>
        <p:sp>
          <p:nvSpPr>
            <p:cNvPr id="15378" name="Rectangle 18"/>
            <p:cNvSpPr>
              <a:spLocks noChangeArrowheads="1"/>
            </p:cNvSpPr>
            <p:nvPr/>
          </p:nvSpPr>
          <p:spPr bwMode="auto">
            <a:xfrm>
              <a:off x="6853238" y="2422525"/>
              <a:ext cx="57227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414B56"/>
                  </a:solidFill>
                  <a:effectLst/>
                  <a:latin typeface="Arial" pitchFamily="34" charset="0"/>
                  <a:cs typeface="Arial" pitchFamily="34" charset="0"/>
                </a:rPr>
                <a:t>-113dBm</a:t>
              </a:r>
              <a:endParaRPr kumimoji="0" lang="en-US" sz="1800" b="0" i="0" u="none" strike="noStrike" cap="none" normalizeH="0" baseline="0" dirty="0" smtClean="0">
                <a:ln>
                  <a:noFill/>
                </a:ln>
                <a:solidFill>
                  <a:srgbClr val="414B56"/>
                </a:solidFill>
                <a:effectLst/>
                <a:latin typeface="Arial" pitchFamily="34" charset="0"/>
                <a:cs typeface="Arial" pitchFamily="34" charset="0"/>
              </a:endParaRPr>
            </a:p>
          </p:txBody>
        </p:sp>
        <p:sp>
          <p:nvSpPr>
            <p:cNvPr id="15379" name="Rectangle 19"/>
            <p:cNvSpPr>
              <a:spLocks noChangeArrowheads="1"/>
            </p:cNvSpPr>
            <p:nvPr/>
          </p:nvSpPr>
          <p:spPr bwMode="auto">
            <a:xfrm>
              <a:off x="7872413" y="2422525"/>
              <a:ext cx="259686"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414B56"/>
                  </a:solidFill>
                  <a:effectLst/>
                  <a:latin typeface="Arial" pitchFamily="34" charset="0"/>
                  <a:cs typeface="Arial" pitchFamily="34" charset="0"/>
                </a:rPr>
                <a:t>Red</a:t>
              </a:r>
              <a:endParaRPr kumimoji="0" lang="en-US" sz="1800" b="0" i="0" u="none" strike="noStrike" cap="none" normalizeH="0" baseline="0" dirty="0" smtClean="0">
                <a:ln>
                  <a:noFill/>
                </a:ln>
                <a:solidFill>
                  <a:srgbClr val="414B56"/>
                </a:solidFill>
                <a:effectLst/>
                <a:latin typeface="Arial" pitchFamily="34" charset="0"/>
                <a:cs typeface="Arial" pitchFamily="34" charset="0"/>
              </a:endParaRPr>
            </a:p>
          </p:txBody>
        </p:sp>
        <p:pic>
          <p:nvPicPr>
            <p:cNvPr id="15384" name="Picture 24"/>
            <p:cNvPicPr>
              <a:picLocks noChangeAspect="1" noChangeArrowheads="1"/>
            </p:cNvPicPr>
            <p:nvPr/>
          </p:nvPicPr>
          <p:blipFill>
            <a:blip r:embed="rId5" cstate="print"/>
            <a:srcRect/>
            <a:stretch>
              <a:fillRect/>
            </a:stretch>
          </p:blipFill>
          <p:spPr bwMode="auto">
            <a:xfrm>
              <a:off x="7434263" y="1646312"/>
              <a:ext cx="381000" cy="990600"/>
            </a:xfrm>
            <a:prstGeom prst="rect">
              <a:avLst/>
            </a:prstGeom>
            <a:noFill/>
            <a:ln w="9525">
              <a:noFill/>
              <a:miter lim="800000"/>
              <a:headEnd/>
              <a:tailEnd/>
            </a:ln>
          </p:spPr>
        </p:pic>
        <p:sp>
          <p:nvSpPr>
            <p:cNvPr id="29" name="Rectangle 28"/>
            <p:cNvSpPr/>
            <p:nvPr/>
          </p:nvSpPr>
          <p:spPr>
            <a:xfrm>
              <a:off x="6281530" y="1566863"/>
              <a:ext cx="2376264" cy="1109662"/>
            </a:xfrm>
            <a:prstGeom prst="rect">
              <a:avLst/>
            </a:prstGeom>
            <a:noFill/>
            <a:ln>
              <a:solidFill>
                <a:srgbClr val="41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2700" dirty="0" smtClean="0"/>
              <a:t>Antennas</a:t>
            </a:r>
            <a:endParaRPr lang="en-NZ" dirty="0"/>
          </a:p>
        </p:txBody>
      </p:sp>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09895" y="1152000"/>
            <a:ext cx="3170237"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 Placeholder 2"/>
          <p:cNvSpPr txBox="1">
            <a:spLocks/>
          </p:cNvSpPr>
          <p:nvPr/>
        </p:nvSpPr>
        <p:spPr>
          <a:xfrm>
            <a:off x="381596" y="1144800"/>
            <a:ext cx="5170118" cy="5236528"/>
          </a:xfrm>
          <a:prstGeom prst="rect">
            <a:avLst/>
          </a:prstGeom>
        </p:spPr>
        <p:txBody>
          <a:bodyPr>
            <a:noAutofit/>
          </a:bodyPr>
          <a:lstStyle/>
          <a:p>
            <a:pPr>
              <a:lnSpc>
                <a:spcPct val="130000"/>
              </a:lnSpc>
              <a:spcBef>
                <a:spcPct val="20000"/>
              </a:spcBef>
            </a:pPr>
            <a:r>
              <a:rPr lang="en-NZ" sz="1600" dirty="0" smtClean="0">
                <a:solidFill>
                  <a:srgbClr val="414B56"/>
                </a:solidFill>
                <a:latin typeface="Arial" pitchFamily="34" charset="0"/>
                <a:cs typeface="Arial" pitchFamily="34" charset="0"/>
              </a:rPr>
              <a:t>Antennas need to be chosen to suit coverage and regulatory requirements, and their selection is an important consideration in network planning</a:t>
            </a:r>
            <a:r>
              <a:rPr lang="en-NZ" sz="1600" kern="0" dirty="0" smtClean="0">
                <a:solidFill>
                  <a:srgbClr val="414B56"/>
                </a:solidFill>
                <a:latin typeface="Arial" pitchFamily="34" charset="0"/>
                <a:cs typeface="Arial" pitchFamily="34" charset="0"/>
              </a:rPr>
              <a:t>:</a:t>
            </a:r>
            <a:endParaRPr kumimoji="0" lang="en-NZ" sz="1600" b="0" i="0" u="none" strike="noStrike" kern="1200" cap="none" spc="0" normalizeH="0" baseline="0" noProof="0" dirty="0" smtClean="0">
              <a:ln>
                <a:noFill/>
              </a:ln>
              <a:solidFill>
                <a:srgbClr val="414B56"/>
              </a:solidFill>
              <a:effectLst/>
              <a:uLnTx/>
              <a:uFillTx/>
              <a:latin typeface="Arial" pitchFamily="34" charset="0"/>
              <a:ea typeface="+mn-ea"/>
              <a:cs typeface="Arial" pitchFamily="34" charset="0"/>
            </a:endParaRP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Selection is influenced by the distribution of the remote sites relative to the base station</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Regulatory agencies may specify antenna patterns and gains to suit EIRP signal power limits</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Base stations located in the centre of the coverage area will require an </a:t>
            </a:r>
            <a:r>
              <a:rPr lang="en-NZ" sz="1600" dirty="0" err="1" smtClean="0">
                <a:solidFill>
                  <a:srgbClr val="414B56"/>
                </a:solidFill>
                <a:latin typeface="Arial" pitchFamily="34" charset="0"/>
                <a:cs typeface="Arial" pitchFamily="34" charset="0"/>
              </a:rPr>
              <a:t>omni</a:t>
            </a:r>
            <a:r>
              <a:rPr lang="en-NZ" sz="1600" dirty="0" smtClean="0">
                <a:solidFill>
                  <a:srgbClr val="414B56"/>
                </a:solidFill>
                <a:latin typeface="Arial" pitchFamily="34" charset="0"/>
                <a:cs typeface="Arial" pitchFamily="34" charset="0"/>
              </a:rPr>
              <a:t>-directional antenna</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Base stations located at one end of the coverage area will require directional antennas</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Good frequency re-use and reduced susceptibility to interference is promoted by using directional antennas at remotes sites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Pathloss 4 path profiles</a:t>
            </a:r>
            <a:endParaRPr lang="en-NZ" dirty="0"/>
          </a:p>
        </p:txBody>
      </p:sp>
      <p:pic>
        <p:nvPicPr>
          <p:cNvPr id="6" name="Picture 1"/>
          <p:cNvPicPr>
            <a:picLocks noChangeAspect="1" noChangeArrowheads="1"/>
          </p:cNvPicPr>
          <p:nvPr/>
        </p:nvPicPr>
        <p:blipFill>
          <a:blip r:embed="rId3" cstate="print"/>
          <a:srcRect/>
          <a:stretch>
            <a:fillRect/>
          </a:stretch>
        </p:blipFill>
        <p:spPr bwMode="auto">
          <a:xfrm>
            <a:off x="3653706" y="1144800"/>
            <a:ext cx="4996659" cy="3672408"/>
          </a:xfrm>
          <a:prstGeom prst="rect">
            <a:avLst/>
          </a:prstGeom>
          <a:noFill/>
          <a:ln w="9525">
            <a:noFill/>
            <a:miter lim="800000"/>
            <a:headEnd/>
            <a:tailEnd/>
          </a:ln>
        </p:spPr>
      </p:pic>
      <p:sp>
        <p:nvSpPr>
          <p:cNvPr id="5" name="Text Placeholder 2"/>
          <p:cNvSpPr txBox="1">
            <a:spLocks/>
          </p:cNvSpPr>
          <p:nvPr/>
        </p:nvSpPr>
        <p:spPr>
          <a:xfrm>
            <a:off x="381596" y="1144800"/>
            <a:ext cx="3126714" cy="5236528"/>
          </a:xfrm>
          <a:prstGeom prst="rect">
            <a:avLst/>
          </a:prstGeom>
        </p:spPr>
        <p:txBody>
          <a:bodyPr>
            <a:noAutofit/>
          </a:bodyPr>
          <a:lstStyle/>
          <a:p>
            <a:pPr>
              <a:lnSpc>
                <a:spcPct val="130000"/>
              </a:lnSpc>
              <a:spcBef>
                <a:spcPct val="20000"/>
              </a:spcBef>
              <a:spcAft>
                <a:spcPts val="600"/>
              </a:spcAft>
            </a:pPr>
            <a:r>
              <a:rPr lang="en-NZ" sz="1600" dirty="0" smtClean="0">
                <a:solidFill>
                  <a:srgbClr val="414B56"/>
                </a:solidFill>
                <a:latin typeface="Arial" pitchFamily="34" charset="0"/>
                <a:cs typeface="Arial" pitchFamily="34" charset="0"/>
              </a:rPr>
              <a:t>Individual paths can also be analysed to determine the suitability of site locations, either existing or proposed. </a:t>
            </a:r>
          </a:p>
          <a:p>
            <a:pPr>
              <a:lnSpc>
                <a:spcPct val="130000"/>
              </a:lnSpc>
              <a:spcBef>
                <a:spcPct val="20000"/>
              </a:spcBef>
            </a:pPr>
            <a:r>
              <a:rPr lang="en-NZ" sz="1600" dirty="0" smtClean="0">
                <a:solidFill>
                  <a:srgbClr val="414B56"/>
                </a:solidFill>
                <a:latin typeface="Arial" pitchFamily="34" charset="0"/>
                <a:cs typeface="Arial" pitchFamily="34" charset="0"/>
              </a:rPr>
              <a:t>Calculated signal levels will determine the appropriate system hardware, such as:</a:t>
            </a:r>
            <a:endParaRPr kumimoji="0" lang="en-NZ" sz="1600" b="0" i="0" u="none" strike="noStrike" kern="1200" cap="none" spc="0" normalizeH="0" baseline="0" noProof="0" dirty="0" smtClean="0">
              <a:ln>
                <a:noFill/>
              </a:ln>
              <a:solidFill>
                <a:srgbClr val="414B56"/>
              </a:solidFill>
              <a:effectLst/>
              <a:uLnTx/>
              <a:uFillTx/>
              <a:latin typeface="Arial" pitchFamily="34" charset="0"/>
              <a:ea typeface="+mn-ea"/>
              <a:cs typeface="Arial" pitchFamily="34" charset="0"/>
            </a:endParaRP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Antenna size</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Antenna height</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Transmitter power</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Feeder type</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Link availability</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Antenna azimuth</a:t>
            </a:r>
          </a:p>
          <a:p>
            <a:pPr marL="381600" lvl="1" indent="-190800">
              <a:lnSpc>
                <a:spcPct val="130000"/>
              </a:lnSpc>
              <a:spcBef>
                <a:spcPct val="20000"/>
              </a:spcBef>
              <a:buClr>
                <a:srgbClr val="F63E3E"/>
              </a:buClr>
              <a:buFont typeface="Arial" pitchFamily="34" charset="0"/>
              <a:buChar char="•"/>
            </a:pPr>
            <a:endParaRPr lang="en-NZ" sz="1600" dirty="0" smtClean="0">
              <a:solidFill>
                <a:srgbClr val="414B56"/>
              </a:solidFill>
              <a:latin typeface="Arial" pitchFamily="34" charset="0"/>
              <a:cs typeface="Arial" pitchFamily="34" charset="0"/>
            </a:endParaRPr>
          </a:p>
          <a:p>
            <a:pPr marL="381600" lvl="1" indent="-190800">
              <a:lnSpc>
                <a:spcPct val="130000"/>
              </a:lnSpc>
              <a:spcBef>
                <a:spcPct val="20000"/>
              </a:spcBef>
              <a:buClr>
                <a:srgbClr val="F63E3E"/>
              </a:buClr>
              <a:buFont typeface="Arial" pitchFamily="34" charset="0"/>
              <a:buChar char="•"/>
            </a:pPr>
            <a:endParaRPr lang="en-NZ" sz="1600" dirty="0" smtClean="0">
              <a:solidFill>
                <a:srgbClr val="414B5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Planning for use of repeaters</a:t>
            </a:r>
            <a:endParaRPr lang="en-NZ" dirty="0"/>
          </a:p>
        </p:txBody>
      </p:sp>
      <p:sp>
        <p:nvSpPr>
          <p:cNvPr id="4" name="Text Placeholder 2"/>
          <p:cNvSpPr txBox="1">
            <a:spLocks/>
          </p:cNvSpPr>
          <p:nvPr/>
        </p:nvSpPr>
        <p:spPr>
          <a:xfrm>
            <a:off x="381595" y="3144416"/>
            <a:ext cx="8193237" cy="3236911"/>
          </a:xfrm>
          <a:prstGeom prst="rect">
            <a:avLst/>
          </a:prstGeom>
        </p:spPr>
        <p:txBody>
          <a:bodyPr>
            <a:noAutofit/>
          </a:bodyPr>
          <a:lstStyle/>
          <a:p>
            <a:pPr>
              <a:lnSpc>
                <a:spcPct val="130000"/>
              </a:lnSpc>
              <a:spcBef>
                <a:spcPct val="20000"/>
              </a:spcBef>
            </a:pPr>
            <a:r>
              <a:rPr lang="en-NZ" sz="1600" dirty="0" smtClean="0">
                <a:solidFill>
                  <a:srgbClr val="414B56"/>
                </a:solidFill>
                <a:latin typeface="Arial" pitchFamily="34" charset="0"/>
                <a:cs typeface="Arial" pitchFamily="34" charset="0"/>
              </a:rPr>
              <a:t>It is not always possible for a base station site to directly reach all required remote station locations. In this situation, coverage can be extended with the use of the ‘store and forward’ repeater option*. Any Aprisa SR unit can be configured as a repeater using the SuperVisor management application. In repeater mode:</a:t>
            </a:r>
            <a:endParaRPr kumimoji="0" lang="en-NZ" sz="1600" b="0" i="0" u="none" strike="noStrike" kern="1200" cap="none" spc="0" normalizeH="0" baseline="0" noProof="0" dirty="0" smtClean="0">
              <a:ln>
                <a:noFill/>
              </a:ln>
              <a:solidFill>
                <a:srgbClr val="414B56"/>
              </a:solidFill>
              <a:effectLst/>
              <a:uLnTx/>
              <a:uFillTx/>
              <a:latin typeface="Arial" pitchFamily="34" charset="0"/>
              <a:ea typeface="+mn-ea"/>
              <a:cs typeface="Arial" pitchFamily="34" charset="0"/>
            </a:endParaRP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Messages are transmitted over the air to a repeater station where they are received and then re-transmitted to the next device</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The capacity of a path with a repeater is halved due to an effective doubling of the latency for the connection through a repeater: this must be taken into account when planning the network capacity</a:t>
            </a:r>
          </a:p>
        </p:txBody>
      </p:sp>
      <p:sp>
        <p:nvSpPr>
          <p:cNvPr id="6" name="Rectangle 3"/>
          <p:cNvSpPr txBox="1">
            <a:spLocks noChangeAspect="1" noChangeArrowheads="1"/>
          </p:cNvSpPr>
          <p:nvPr/>
        </p:nvSpPr>
        <p:spPr bwMode="gray">
          <a:xfrm>
            <a:off x="0" y="6195544"/>
            <a:ext cx="8770776" cy="261249"/>
          </a:xfrm>
          <a:prstGeom prst="rect">
            <a:avLst/>
          </a:prstGeom>
          <a:noFill/>
          <a:ln w="9525">
            <a:noFill/>
            <a:miter lim="800000"/>
            <a:headEnd/>
            <a:tailEnd/>
          </a:ln>
        </p:spPr>
        <p:txBody>
          <a:bodyPr lIns="0" tIns="0" rIns="0" bIns="0"/>
          <a:lstStyle/>
          <a:p>
            <a:pPr algn="r">
              <a:lnSpc>
                <a:spcPct val="130000"/>
              </a:lnSpc>
              <a:spcBef>
                <a:spcPct val="20000"/>
              </a:spcBef>
              <a:defRPr/>
            </a:pPr>
            <a:r>
              <a:rPr lang="en-NZ" sz="1200" kern="0" dirty="0" smtClean="0">
                <a:solidFill>
                  <a:srgbClr val="414B56"/>
                </a:solidFill>
                <a:latin typeface="Arial" pitchFamily="34" charset="0"/>
                <a:cs typeface="Arial" pitchFamily="34" charset="0"/>
              </a:rPr>
              <a:t>* Some regulators may not allow the use of repeaters: local regulatory requirements should be consulted when network planning.</a:t>
            </a:r>
            <a:endParaRPr lang="en-GB" sz="1200" kern="0" dirty="0" smtClean="0">
              <a:solidFill>
                <a:srgbClr val="414B56"/>
              </a:solidFill>
              <a:latin typeface="Arial" pitchFamily="34" charset="0"/>
              <a:cs typeface="Arial" pitchFamily="34" charset="0"/>
            </a:endParaRPr>
          </a:p>
          <a:p>
            <a:pPr marL="342900" indent="-342900" algn="r" eaLnBrk="1" hangingPunct="1">
              <a:lnSpc>
                <a:spcPct val="130000"/>
              </a:lnSpc>
              <a:spcBef>
                <a:spcPct val="20000"/>
              </a:spcBef>
              <a:buClr>
                <a:srgbClr val="FF4D4D"/>
              </a:buClr>
              <a:defRPr/>
            </a:pPr>
            <a:endParaRPr lang="en-GB" sz="1600" kern="0" dirty="0">
              <a:solidFill>
                <a:srgbClr val="414B56"/>
              </a:solidFill>
              <a:latin typeface="Arial" pitchFamily="34" charset="0"/>
              <a:cs typeface="Arial" pitchFamily="34" charset="0"/>
            </a:endParaRPr>
          </a:p>
        </p:txBody>
      </p:sp>
      <p:grpSp>
        <p:nvGrpSpPr>
          <p:cNvPr id="35" name="Group 34"/>
          <p:cNvGrpSpPr/>
          <p:nvPr/>
        </p:nvGrpSpPr>
        <p:grpSpPr>
          <a:xfrm>
            <a:off x="658392" y="1007869"/>
            <a:ext cx="7362565" cy="2044115"/>
            <a:chOff x="658392" y="1007869"/>
            <a:chExt cx="7362565" cy="2044115"/>
          </a:xfrm>
        </p:grpSpPr>
        <p:pic>
          <p:nvPicPr>
            <p:cNvPr id="1027" name="Picture 3"/>
            <p:cNvPicPr>
              <a:picLocks noChangeAspect="1" noChangeArrowheads="1"/>
            </p:cNvPicPr>
            <p:nvPr/>
          </p:nvPicPr>
          <p:blipFill>
            <a:blip r:embed="rId3" cstate="print"/>
            <a:srcRect/>
            <a:stretch>
              <a:fillRect/>
            </a:stretch>
          </p:blipFill>
          <p:spPr bwMode="auto">
            <a:xfrm>
              <a:off x="3528689" y="1007869"/>
              <a:ext cx="1508125" cy="288925"/>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cstate="print"/>
            <a:srcRect/>
            <a:stretch>
              <a:fillRect/>
            </a:stretch>
          </p:blipFill>
          <p:spPr bwMode="auto">
            <a:xfrm>
              <a:off x="3547772" y="1231640"/>
              <a:ext cx="1077121" cy="1070785"/>
            </a:xfrm>
            <a:prstGeom prst="rect">
              <a:avLst/>
            </a:prstGeom>
            <a:noFill/>
            <a:ln w="9525">
              <a:noFill/>
              <a:miter lim="800000"/>
              <a:headEnd/>
              <a:tailEnd/>
            </a:ln>
          </p:spPr>
        </p:pic>
        <p:pic>
          <p:nvPicPr>
            <p:cNvPr id="32" name="Picture 5"/>
            <p:cNvPicPr>
              <a:picLocks noChangeAspect="1" noChangeArrowheads="1"/>
            </p:cNvPicPr>
            <p:nvPr/>
          </p:nvPicPr>
          <p:blipFill>
            <a:blip r:embed="rId5" cstate="print"/>
            <a:srcRect/>
            <a:stretch>
              <a:fillRect/>
            </a:stretch>
          </p:blipFill>
          <p:spPr bwMode="auto">
            <a:xfrm>
              <a:off x="2705490" y="2382415"/>
              <a:ext cx="255426" cy="581803"/>
            </a:xfrm>
            <a:prstGeom prst="rect">
              <a:avLst/>
            </a:prstGeom>
            <a:noFill/>
            <a:ln w="9525">
              <a:noFill/>
              <a:miter lim="800000"/>
              <a:headEnd/>
              <a:tailEnd/>
            </a:ln>
          </p:spPr>
        </p:pic>
        <p:pic>
          <p:nvPicPr>
            <p:cNvPr id="30" name="Picture 5"/>
            <p:cNvPicPr>
              <a:picLocks noChangeAspect="1" noChangeArrowheads="1"/>
            </p:cNvPicPr>
            <p:nvPr/>
          </p:nvPicPr>
          <p:blipFill>
            <a:blip r:embed="rId5" cstate="print"/>
            <a:srcRect/>
            <a:stretch>
              <a:fillRect/>
            </a:stretch>
          </p:blipFill>
          <p:spPr bwMode="auto">
            <a:xfrm>
              <a:off x="5933882" y="2317100"/>
              <a:ext cx="255426" cy="581803"/>
            </a:xfrm>
            <a:prstGeom prst="rect">
              <a:avLst/>
            </a:prstGeom>
            <a:noFill/>
            <a:ln w="9525">
              <a:noFill/>
              <a:miter lim="800000"/>
              <a:headEnd/>
              <a:tailEnd/>
            </a:ln>
          </p:spPr>
        </p:pic>
        <p:pic>
          <p:nvPicPr>
            <p:cNvPr id="9221" name="Picture 5"/>
            <p:cNvPicPr>
              <a:picLocks noChangeAspect="1" noChangeArrowheads="1"/>
            </p:cNvPicPr>
            <p:nvPr/>
          </p:nvPicPr>
          <p:blipFill>
            <a:blip r:embed="rId5" cstate="print"/>
            <a:srcRect/>
            <a:stretch>
              <a:fillRect/>
            </a:stretch>
          </p:blipFill>
          <p:spPr bwMode="auto">
            <a:xfrm>
              <a:off x="7050445" y="2435288"/>
              <a:ext cx="255426" cy="581803"/>
            </a:xfrm>
            <a:prstGeom prst="rect">
              <a:avLst/>
            </a:prstGeom>
            <a:noFill/>
            <a:ln w="9525">
              <a:noFill/>
              <a:miter lim="800000"/>
              <a:headEnd/>
              <a:tailEnd/>
            </a:ln>
          </p:spPr>
        </p:pic>
        <p:sp>
          <p:nvSpPr>
            <p:cNvPr id="9" name="Freeform 8"/>
            <p:cNvSpPr/>
            <p:nvPr/>
          </p:nvSpPr>
          <p:spPr>
            <a:xfrm>
              <a:off x="2253343" y="2043405"/>
              <a:ext cx="5584372" cy="989044"/>
            </a:xfrm>
            <a:custGeom>
              <a:avLst/>
              <a:gdLst>
                <a:gd name="connsiteX0" fmla="*/ 695131 w 5584372"/>
                <a:gd name="connsiteY0" fmla="*/ 961052 h 989044"/>
                <a:gd name="connsiteX1" fmla="*/ 779106 w 5584372"/>
                <a:gd name="connsiteY1" fmla="*/ 802432 h 989044"/>
                <a:gd name="connsiteX2" fmla="*/ 853751 w 5584372"/>
                <a:gd name="connsiteY2" fmla="*/ 606489 h 989044"/>
                <a:gd name="connsiteX3" fmla="*/ 919065 w 5584372"/>
                <a:gd name="connsiteY3" fmla="*/ 466530 h 989044"/>
                <a:gd name="connsiteX4" fmla="*/ 1068355 w 5584372"/>
                <a:gd name="connsiteY4" fmla="*/ 429207 h 989044"/>
                <a:gd name="connsiteX5" fmla="*/ 1170992 w 5584372"/>
                <a:gd name="connsiteY5" fmla="*/ 279917 h 989044"/>
                <a:gd name="connsiteX6" fmla="*/ 1488233 w 5584372"/>
                <a:gd name="connsiteY6" fmla="*/ 149289 h 989044"/>
                <a:gd name="connsiteX7" fmla="*/ 1786812 w 5584372"/>
                <a:gd name="connsiteY7" fmla="*/ 27991 h 989044"/>
                <a:gd name="connsiteX8" fmla="*/ 1880118 w 5584372"/>
                <a:gd name="connsiteY8" fmla="*/ 37322 h 989044"/>
                <a:gd name="connsiteX9" fmla="*/ 2094722 w 5584372"/>
                <a:gd name="connsiteY9" fmla="*/ 251926 h 989044"/>
                <a:gd name="connsiteX10" fmla="*/ 2206690 w 5584372"/>
                <a:gd name="connsiteY10" fmla="*/ 391885 h 989044"/>
                <a:gd name="connsiteX11" fmla="*/ 2495939 w 5584372"/>
                <a:gd name="connsiteY11" fmla="*/ 363893 h 989044"/>
                <a:gd name="connsiteX12" fmla="*/ 2757196 w 5584372"/>
                <a:gd name="connsiteY12" fmla="*/ 363893 h 989044"/>
                <a:gd name="connsiteX13" fmla="*/ 2813179 w 5584372"/>
                <a:gd name="connsiteY13" fmla="*/ 363893 h 989044"/>
                <a:gd name="connsiteX14" fmla="*/ 2990461 w 5584372"/>
                <a:gd name="connsiteY14" fmla="*/ 513183 h 989044"/>
                <a:gd name="connsiteX15" fmla="*/ 3074437 w 5584372"/>
                <a:gd name="connsiteY15" fmla="*/ 578497 h 989044"/>
                <a:gd name="connsiteX16" fmla="*/ 3289041 w 5584372"/>
                <a:gd name="connsiteY16" fmla="*/ 625150 h 989044"/>
                <a:gd name="connsiteX17" fmla="*/ 3401008 w 5584372"/>
                <a:gd name="connsiteY17" fmla="*/ 746448 h 989044"/>
                <a:gd name="connsiteX18" fmla="*/ 3690257 w 5584372"/>
                <a:gd name="connsiteY18" fmla="*/ 821093 h 989044"/>
                <a:gd name="connsiteX19" fmla="*/ 3998167 w 5584372"/>
                <a:gd name="connsiteY19" fmla="*/ 858415 h 989044"/>
                <a:gd name="connsiteX20" fmla="*/ 4492690 w 5584372"/>
                <a:gd name="connsiteY20" fmla="*/ 933060 h 989044"/>
                <a:gd name="connsiteX21" fmla="*/ 4949890 w 5584372"/>
                <a:gd name="connsiteY21" fmla="*/ 989044 h 989044"/>
                <a:gd name="connsiteX22" fmla="*/ 695131 w 5584372"/>
                <a:gd name="connsiteY22" fmla="*/ 961052 h 98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84372" h="989044">
                  <a:moveTo>
                    <a:pt x="695131" y="961052"/>
                  </a:moveTo>
                  <a:cubicBezTo>
                    <a:pt x="0" y="929950"/>
                    <a:pt x="752669" y="861526"/>
                    <a:pt x="779106" y="802432"/>
                  </a:cubicBezTo>
                  <a:cubicBezTo>
                    <a:pt x="805543" y="743338"/>
                    <a:pt x="830425" y="662473"/>
                    <a:pt x="853751" y="606489"/>
                  </a:cubicBezTo>
                  <a:cubicBezTo>
                    <a:pt x="877077" y="550505"/>
                    <a:pt x="883298" y="496077"/>
                    <a:pt x="919065" y="466530"/>
                  </a:cubicBezTo>
                  <a:cubicBezTo>
                    <a:pt x="954832" y="436983"/>
                    <a:pt x="1026367" y="460309"/>
                    <a:pt x="1068355" y="429207"/>
                  </a:cubicBezTo>
                  <a:cubicBezTo>
                    <a:pt x="1110343" y="398105"/>
                    <a:pt x="1101012" y="326570"/>
                    <a:pt x="1170992" y="279917"/>
                  </a:cubicBezTo>
                  <a:cubicBezTo>
                    <a:pt x="1240972" y="233264"/>
                    <a:pt x="1488233" y="149289"/>
                    <a:pt x="1488233" y="149289"/>
                  </a:cubicBezTo>
                  <a:cubicBezTo>
                    <a:pt x="1590870" y="107301"/>
                    <a:pt x="1721498" y="46652"/>
                    <a:pt x="1786812" y="27991"/>
                  </a:cubicBezTo>
                  <a:cubicBezTo>
                    <a:pt x="1852126" y="9330"/>
                    <a:pt x="1828800" y="0"/>
                    <a:pt x="1880118" y="37322"/>
                  </a:cubicBezTo>
                  <a:cubicBezTo>
                    <a:pt x="1931436" y="74644"/>
                    <a:pt x="2040293" y="192832"/>
                    <a:pt x="2094722" y="251926"/>
                  </a:cubicBezTo>
                  <a:cubicBezTo>
                    <a:pt x="2149151" y="311020"/>
                    <a:pt x="2139821" y="373224"/>
                    <a:pt x="2206690" y="391885"/>
                  </a:cubicBezTo>
                  <a:cubicBezTo>
                    <a:pt x="2273559" y="410546"/>
                    <a:pt x="2404188" y="368558"/>
                    <a:pt x="2495939" y="363893"/>
                  </a:cubicBezTo>
                  <a:cubicBezTo>
                    <a:pt x="2587690" y="359228"/>
                    <a:pt x="2757196" y="363893"/>
                    <a:pt x="2757196" y="363893"/>
                  </a:cubicBezTo>
                  <a:cubicBezTo>
                    <a:pt x="2810069" y="363893"/>
                    <a:pt x="2774302" y="339011"/>
                    <a:pt x="2813179" y="363893"/>
                  </a:cubicBezTo>
                  <a:cubicBezTo>
                    <a:pt x="2852056" y="388775"/>
                    <a:pt x="2946918" y="477416"/>
                    <a:pt x="2990461" y="513183"/>
                  </a:cubicBezTo>
                  <a:cubicBezTo>
                    <a:pt x="3034004" y="548950"/>
                    <a:pt x="3024674" y="559836"/>
                    <a:pt x="3074437" y="578497"/>
                  </a:cubicBezTo>
                  <a:cubicBezTo>
                    <a:pt x="3124200" y="597158"/>
                    <a:pt x="3234613" y="597158"/>
                    <a:pt x="3289041" y="625150"/>
                  </a:cubicBezTo>
                  <a:cubicBezTo>
                    <a:pt x="3343469" y="653142"/>
                    <a:pt x="3334139" y="713791"/>
                    <a:pt x="3401008" y="746448"/>
                  </a:cubicBezTo>
                  <a:cubicBezTo>
                    <a:pt x="3467877" y="779105"/>
                    <a:pt x="3590731" y="802432"/>
                    <a:pt x="3690257" y="821093"/>
                  </a:cubicBezTo>
                  <a:cubicBezTo>
                    <a:pt x="3789783" y="839754"/>
                    <a:pt x="3864428" y="839754"/>
                    <a:pt x="3998167" y="858415"/>
                  </a:cubicBezTo>
                  <a:cubicBezTo>
                    <a:pt x="4131906" y="877076"/>
                    <a:pt x="4334070" y="911289"/>
                    <a:pt x="4492690" y="933060"/>
                  </a:cubicBezTo>
                  <a:cubicBezTo>
                    <a:pt x="4651310" y="954831"/>
                    <a:pt x="5584372" y="981268"/>
                    <a:pt x="4949890" y="989044"/>
                  </a:cubicBezTo>
                  <a:lnTo>
                    <a:pt x="695131" y="961052"/>
                  </a:lnTo>
                  <a:close/>
                </a:path>
              </a:pathLst>
            </a:custGeom>
            <a:solidFill>
              <a:srgbClr val="41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27" name="Picture 4"/>
            <p:cNvPicPr>
              <a:picLocks noChangeAspect="1" noChangeArrowheads="1"/>
            </p:cNvPicPr>
            <p:nvPr/>
          </p:nvPicPr>
          <p:blipFill>
            <a:blip r:embed="rId4" cstate="print"/>
            <a:srcRect/>
            <a:stretch>
              <a:fillRect/>
            </a:stretch>
          </p:blipFill>
          <p:spPr bwMode="auto">
            <a:xfrm>
              <a:off x="658392" y="1981199"/>
              <a:ext cx="1077121" cy="1070785"/>
            </a:xfrm>
            <a:prstGeom prst="rect">
              <a:avLst/>
            </a:prstGeom>
            <a:noFill/>
            <a:ln w="9525">
              <a:noFill/>
              <a:miter lim="800000"/>
              <a:headEnd/>
              <a:tailEnd/>
            </a:ln>
          </p:spPr>
        </p:pic>
        <p:pic>
          <p:nvPicPr>
            <p:cNvPr id="31" name="Picture 5"/>
            <p:cNvPicPr>
              <a:picLocks noChangeAspect="1" noChangeArrowheads="1"/>
            </p:cNvPicPr>
            <p:nvPr/>
          </p:nvPicPr>
          <p:blipFill>
            <a:blip r:embed="rId5" cstate="print"/>
            <a:srcRect/>
            <a:stretch>
              <a:fillRect/>
            </a:stretch>
          </p:blipFill>
          <p:spPr bwMode="auto">
            <a:xfrm>
              <a:off x="2074118" y="2432178"/>
              <a:ext cx="255426" cy="581803"/>
            </a:xfrm>
            <a:prstGeom prst="rect">
              <a:avLst/>
            </a:prstGeom>
            <a:noFill/>
            <a:ln w="9525">
              <a:noFill/>
              <a:miter lim="800000"/>
              <a:headEnd/>
              <a:tailEnd/>
            </a:ln>
          </p:spPr>
        </p:pic>
        <p:sp>
          <p:nvSpPr>
            <p:cNvPr id="33" name="Rectangle 32"/>
            <p:cNvSpPr/>
            <p:nvPr/>
          </p:nvSpPr>
          <p:spPr>
            <a:xfrm>
              <a:off x="914401" y="2967127"/>
              <a:ext cx="6596743" cy="72000"/>
            </a:xfrm>
            <a:prstGeom prst="rect">
              <a:avLst/>
            </a:prstGeom>
            <a:solidFill>
              <a:srgbClr val="41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34" name="Straight Connector 33"/>
            <p:cNvCxnSpPr/>
            <p:nvPr/>
          </p:nvCxnSpPr>
          <p:spPr bwMode="auto">
            <a:xfrm>
              <a:off x="4600083" y="1751101"/>
              <a:ext cx="1287534" cy="590882"/>
            </a:xfrm>
            <a:prstGeom prst="line">
              <a:avLst/>
            </a:prstGeom>
            <a:solidFill>
              <a:srgbClr val="E9E9E9"/>
            </a:solidFill>
            <a:ln w="25400" cap="flat" cmpd="sng" algn="ctr">
              <a:solidFill>
                <a:srgbClr val="E7B135"/>
              </a:solidFill>
              <a:prstDash val="sysDot"/>
              <a:round/>
              <a:headEnd type="none" w="med" len="med"/>
              <a:tailEnd type="none" w="med" len="med"/>
            </a:ln>
            <a:effectLst/>
          </p:spPr>
        </p:cxnSp>
        <p:cxnSp>
          <p:nvCxnSpPr>
            <p:cNvPr id="36" name="Straight Connector 35"/>
            <p:cNvCxnSpPr/>
            <p:nvPr/>
          </p:nvCxnSpPr>
          <p:spPr bwMode="auto">
            <a:xfrm>
              <a:off x="4693299" y="1660849"/>
              <a:ext cx="2304661" cy="783771"/>
            </a:xfrm>
            <a:prstGeom prst="line">
              <a:avLst/>
            </a:prstGeom>
            <a:solidFill>
              <a:srgbClr val="E9E9E9"/>
            </a:solidFill>
            <a:ln w="25400" cap="flat" cmpd="sng" algn="ctr">
              <a:solidFill>
                <a:srgbClr val="E7B135"/>
              </a:solidFill>
              <a:prstDash val="sysDot"/>
              <a:round/>
              <a:headEnd type="none" w="med" len="med"/>
              <a:tailEnd type="none" w="med" len="med"/>
            </a:ln>
            <a:effectLst/>
          </p:spPr>
        </p:cxnSp>
        <p:cxnSp>
          <p:nvCxnSpPr>
            <p:cNvPr id="39" name="Straight Connector 38"/>
            <p:cNvCxnSpPr/>
            <p:nvPr/>
          </p:nvCxnSpPr>
          <p:spPr bwMode="auto">
            <a:xfrm>
              <a:off x="1763487" y="2323322"/>
              <a:ext cx="289249" cy="139959"/>
            </a:xfrm>
            <a:prstGeom prst="line">
              <a:avLst/>
            </a:prstGeom>
            <a:solidFill>
              <a:srgbClr val="E9E9E9"/>
            </a:solidFill>
            <a:ln w="25400" cap="flat" cmpd="sng" algn="ctr">
              <a:solidFill>
                <a:srgbClr val="E7B135"/>
              </a:solidFill>
              <a:prstDash val="sysDot"/>
              <a:round/>
              <a:headEnd type="none" w="med" len="med"/>
              <a:tailEnd type="none" w="med" len="med"/>
            </a:ln>
            <a:effectLst/>
          </p:spPr>
        </p:cxnSp>
        <p:cxnSp>
          <p:nvCxnSpPr>
            <p:cNvPr id="42" name="Straight Connector 41"/>
            <p:cNvCxnSpPr/>
            <p:nvPr/>
          </p:nvCxnSpPr>
          <p:spPr bwMode="auto">
            <a:xfrm>
              <a:off x="1735495" y="2248677"/>
              <a:ext cx="964162" cy="152400"/>
            </a:xfrm>
            <a:prstGeom prst="line">
              <a:avLst/>
            </a:prstGeom>
            <a:solidFill>
              <a:srgbClr val="E9E9E9"/>
            </a:solidFill>
            <a:ln w="25400" cap="flat" cmpd="sng" algn="ctr">
              <a:solidFill>
                <a:srgbClr val="E7B135"/>
              </a:solidFill>
              <a:prstDash val="sysDot"/>
              <a:round/>
              <a:headEnd type="none" w="med" len="med"/>
              <a:tailEnd type="none" w="med" len="med"/>
            </a:ln>
            <a:effectLst/>
          </p:spPr>
        </p:cxnSp>
        <p:cxnSp>
          <p:nvCxnSpPr>
            <p:cNvPr id="44" name="Straight Connector 43"/>
            <p:cNvCxnSpPr/>
            <p:nvPr/>
          </p:nvCxnSpPr>
          <p:spPr bwMode="auto">
            <a:xfrm flipV="1">
              <a:off x="1608067" y="1642187"/>
              <a:ext cx="1900244" cy="382612"/>
            </a:xfrm>
            <a:prstGeom prst="line">
              <a:avLst/>
            </a:prstGeom>
            <a:solidFill>
              <a:srgbClr val="E9E9E9"/>
            </a:solidFill>
            <a:ln w="25400" cap="flat" cmpd="sng" algn="ctr">
              <a:solidFill>
                <a:srgbClr val="E7B135"/>
              </a:solidFill>
              <a:prstDash val="sysDot"/>
              <a:round/>
              <a:headEnd type="none" w="med" len="med"/>
              <a:tailEnd type="none" w="med" len="med"/>
            </a:ln>
            <a:effectLst/>
          </p:spPr>
        </p:cxnSp>
        <p:pic>
          <p:nvPicPr>
            <p:cNvPr id="1028" name="Picture 4"/>
            <p:cNvPicPr>
              <a:picLocks noChangeAspect="1" noChangeArrowheads="1"/>
            </p:cNvPicPr>
            <p:nvPr/>
          </p:nvPicPr>
          <p:blipFill>
            <a:blip r:embed="rId6" cstate="print"/>
            <a:srcRect/>
            <a:stretch>
              <a:fillRect/>
            </a:stretch>
          </p:blipFill>
          <p:spPr bwMode="auto">
            <a:xfrm>
              <a:off x="1224028" y="2726289"/>
              <a:ext cx="1506537" cy="2857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cstate="print"/>
            <a:srcRect/>
            <a:stretch>
              <a:fillRect/>
            </a:stretch>
          </p:blipFill>
          <p:spPr bwMode="auto">
            <a:xfrm>
              <a:off x="2104280" y="2091807"/>
              <a:ext cx="1500187" cy="285750"/>
            </a:xfrm>
            <a:prstGeom prst="rect">
              <a:avLst/>
            </a:prstGeom>
            <a:noFill/>
            <a:ln w="9525">
              <a:noFill/>
              <a:miter lim="800000"/>
              <a:headEnd/>
              <a:tailEnd/>
            </a:ln>
            <a:effectLst/>
          </p:spPr>
        </p:pic>
        <p:pic>
          <p:nvPicPr>
            <p:cNvPr id="29" name="Picture 5"/>
            <p:cNvPicPr>
              <a:picLocks noChangeAspect="1" noChangeArrowheads="1"/>
            </p:cNvPicPr>
            <p:nvPr/>
          </p:nvPicPr>
          <p:blipFill>
            <a:blip r:embed="rId7" cstate="print"/>
            <a:srcRect/>
            <a:stretch>
              <a:fillRect/>
            </a:stretch>
          </p:blipFill>
          <p:spPr bwMode="auto">
            <a:xfrm>
              <a:off x="6520770" y="2085586"/>
              <a:ext cx="1500187" cy="28575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Aprisa SR ChannelScape customer modelling tool</a:t>
            </a:r>
            <a:endParaRPr lang="en-NZ" dirty="0"/>
          </a:p>
        </p:txBody>
      </p:sp>
      <p:sp>
        <p:nvSpPr>
          <p:cNvPr id="3" name="Text Placeholder 2"/>
          <p:cNvSpPr>
            <a:spLocks noGrp="1"/>
          </p:cNvSpPr>
          <p:nvPr>
            <p:ph type="body" sz="quarter" idx="13"/>
          </p:nvPr>
        </p:nvSpPr>
        <p:spPr/>
        <p:txBody>
          <a:bodyPr/>
          <a:lstStyle/>
          <a:p>
            <a:r>
              <a:rPr lang="en-NZ" dirty="0" smtClean="0"/>
              <a:t>With point-to-multipoint products such as the Aprisa SR it is necessary to understand how capacity is shared between the remote stations in a network. Most SCADA networks rely on base station polling of remote stations initiated by the SCADA server computer equipment. ChannelScape takes Aprisa SR parameters such as channel bandwidth, security settings, and interface types to predict polled and exception network performance results.</a:t>
            </a:r>
          </a:p>
          <a:p>
            <a:endParaRPr lang="en-NZ" dirty="0" smtClean="0"/>
          </a:p>
          <a:p>
            <a:endParaRPr lang="en-NZ" dirty="0" smtClean="0"/>
          </a:p>
          <a:p>
            <a:endParaRPr lang="en-NZ"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1540" y="3221089"/>
            <a:ext cx="4779888" cy="2894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27500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1700</TotalTime>
  <Words>1061</Words>
  <Application>Microsoft Office PowerPoint</Application>
  <PresentationFormat>On-screen Show (4:3)</PresentationFormat>
  <Paragraphs>88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Aprisa SR</vt:lpstr>
      <vt:lpstr>Aprisa SR coverage, path, and network planning</vt:lpstr>
      <vt:lpstr>Deployment considerations</vt:lpstr>
      <vt:lpstr>Site selection and Pathloss 4 Network Coverage</vt:lpstr>
      <vt:lpstr>Pathloss 4 Network Coverage plots for Warren Lane B</vt:lpstr>
      <vt:lpstr>Antennas</vt:lpstr>
      <vt:lpstr>Pathloss 4 path profiles</vt:lpstr>
      <vt:lpstr>Planning for use of repeaters</vt:lpstr>
      <vt:lpstr>Aprisa SR ChannelScape customer modelling tool</vt:lpstr>
      <vt:lpstr>FAQs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Nicky Dibben</dc:creator>
  <cp:lastModifiedBy>nicky dibben</cp:lastModifiedBy>
  <cp:revision>80</cp:revision>
  <cp:lastPrinted>2011-08-12T03:44:48Z</cp:lastPrinted>
  <dcterms:created xsi:type="dcterms:W3CDTF">2010-03-16T11:59:34Z</dcterms:created>
  <dcterms:modified xsi:type="dcterms:W3CDTF">2012-07-04T16:13:22Z</dcterms:modified>
</cp:coreProperties>
</file>